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Roboto Condensed"/>
      <p:regular r:id="rId45"/>
      <p:bold r:id="rId46"/>
      <p:italic r:id="rId47"/>
      <p:boldItalic r:id="rId48"/>
    </p:embeddedFont>
    <p:embeddedFont>
      <p:font typeface="Open Sans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RobotoCondensed-bold.fntdata"/><Relationship Id="rId45" Type="http://schemas.openxmlformats.org/officeDocument/2006/relationships/font" Target="fonts/RobotoCondense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Condensed-boldItalic.fntdata"/><Relationship Id="rId47" Type="http://schemas.openxmlformats.org/officeDocument/2006/relationships/font" Target="fonts/RobotoCondensed-italic.fntdata"/><Relationship Id="rId49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italic.fntdata"/><Relationship Id="rId50" Type="http://schemas.openxmlformats.org/officeDocument/2006/relationships/font" Target="fonts/OpenSans-bold.fntdata"/><Relationship Id="rId52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23c1fe6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23c1fe6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23c1fe6e8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23c1fe6e8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23c1fe6e8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23c1fe6e8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23ffcc8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23ffcc8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23c1fe6e8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23c1fe6e8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23c1fe6e8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23c1fe6e8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23c1fe6e8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23c1fe6e8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23c1fe6e8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23c1fe6e8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23c1fe6e8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23c1fe6e8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23c1fe6e8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23c1fe6e8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23c1fe6e8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23c1fe6e8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23c1fe6e8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23c1fe6e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23c1fe6e8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523c1fe6e8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23c1fe6e8_0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23c1fe6e8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523c1fe6e8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523c1fe6e8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23c1fe6e8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23c1fe6e8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523c1fe6e8_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523c1fe6e8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23c1fe6e8_0_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23c1fe6e8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523c1fe6e8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523c1fe6e8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523c1fe6e8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523c1fe6e8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523c1fe6e8_0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523c1fe6e8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523c1fe6e8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523c1fe6e8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23c1fe6e8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23c1fe6e8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523c1fe6e8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523c1fe6e8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523c1fe6e8_0_1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523c1fe6e8_0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523c1fe6e8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523c1fe6e8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523c1fe6e8_0_1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523c1fe6e8_0_1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523c1fe6e8_0_1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523c1fe6e8_0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523c1fe6e8_0_1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523c1fe6e8_0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23c1fe6e8_0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23c1fe6e8_0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23c1fe6e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23c1fe6e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23c1fe6e8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23c1fe6e8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23c1fe6e8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23c1fe6e8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23c1fe6e8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23c1fe6e8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23c1fe6e8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23c1fe6e8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x">
  <p:cSld name="tx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621862" y="177366"/>
            <a:ext cx="79353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2" type="body"/>
          </p:nvPr>
        </p:nvSpPr>
        <p:spPr>
          <a:xfrm>
            <a:off x="622301" y="892969"/>
            <a:ext cx="79344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1867" y="578332"/>
            <a:ext cx="7934700" cy="2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x 1">
  <p:cSld name="tx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621862" y="177363"/>
            <a:ext cx="79353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622301" y="892968"/>
            <a:ext cx="79344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1866" y="578331"/>
            <a:ext cx="7934700" cy="2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x_2">
  <p:cSld name="tx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621862" y="177363"/>
            <a:ext cx="79353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6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2" type="body"/>
          </p:nvPr>
        </p:nvSpPr>
        <p:spPr>
          <a:xfrm>
            <a:off x="622300" y="892969"/>
            <a:ext cx="79344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2" name="Google Shape;6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1862" y="578329"/>
            <a:ext cx="7934764" cy="262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/>
          <p:nvPr/>
        </p:nvSpPr>
        <p:spPr>
          <a:xfrm>
            <a:off x="75" y="4636400"/>
            <a:ext cx="9144000" cy="5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17"/>
          <p:cNvGrpSpPr/>
          <p:nvPr/>
        </p:nvGrpSpPr>
        <p:grpSpPr>
          <a:xfrm>
            <a:off x="25" y="5085300"/>
            <a:ext cx="9143938" cy="58202"/>
            <a:chOff x="-12" y="5085300"/>
            <a:chExt cx="9143938" cy="58202"/>
          </a:xfrm>
        </p:grpSpPr>
        <p:sp>
          <p:nvSpPr>
            <p:cNvPr id="66" name="Google Shape;66;p17"/>
            <p:cNvSpPr/>
            <p:nvPr/>
          </p:nvSpPr>
          <p:spPr>
            <a:xfrm>
              <a:off x="-12" y="5085301"/>
              <a:ext cx="1396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7"/>
            <p:cNvSpPr/>
            <p:nvPr/>
          </p:nvSpPr>
          <p:spPr>
            <a:xfrm>
              <a:off x="1392829" y="5085301"/>
              <a:ext cx="1719300" cy="58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7"/>
            <p:cNvSpPr/>
            <p:nvPr/>
          </p:nvSpPr>
          <p:spPr>
            <a:xfrm>
              <a:off x="3112138" y="5085302"/>
              <a:ext cx="2412000" cy="58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7"/>
            <p:cNvSpPr/>
            <p:nvPr/>
          </p:nvSpPr>
          <p:spPr>
            <a:xfrm>
              <a:off x="5523825" y="5085300"/>
              <a:ext cx="3620100" cy="58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17"/>
          <p:cNvGrpSpPr/>
          <p:nvPr/>
        </p:nvGrpSpPr>
        <p:grpSpPr>
          <a:xfrm>
            <a:off x="667984" y="464739"/>
            <a:ext cx="977316" cy="343491"/>
            <a:chOff x="5389563" y="6130926"/>
            <a:chExt cx="868725" cy="305325"/>
          </a:xfrm>
        </p:grpSpPr>
        <p:sp>
          <p:nvSpPr>
            <p:cNvPr id="71" name="Google Shape;71;p17"/>
            <p:cNvSpPr/>
            <p:nvPr/>
          </p:nvSpPr>
          <p:spPr>
            <a:xfrm>
              <a:off x="6132513" y="6203951"/>
              <a:ext cx="125775" cy="144300"/>
            </a:xfrm>
            <a:custGeom>
              <a:rect b="b" l="l" r="r" t="t"/>
              <a:pathLst>
                <a:path extrusionOk="0" h="148" w="129">
                  <a:moveTo>
                    <a:pt x="113" y="137"/>
                  </a:moveTo>
                  <a:cubicBezTo>
                    <a:pt x="110" y="139"/>
                    <a:pt x="106" y="141"/>
                    <a:pt x="103" y="142"/>
                  </a:cubicBezTo>
                  <a:cubicBezTo>
                    <a:pt x="93" y="147"/>
                    <a:pt x="82" y="148"/>
                    <a:pt x="73" y="148"/>
                  </a:cubicBezTo>
                  <a:cubicBezTo>
                    <a:pt x="63" y="148"/>
                    <a:pt x="47" y="148"/>
                    <a:pt x="32" y="136"/>
                  </a:cubicBezTo>
                  <a:cubicBezTo>
                    <a:pt x="10" y="121"/>
                    <a:pt x="0" y="94"/>
                    <a:pt x="0" y="71"/>
                  </a:cubicBezTo>
                  <a:cubicBezTo>
                    <a:pt x="0" y="23"/>
                    <a:pt x="39" y="0"/>
                    <a:pt x="71" y="0"/>
                  </a:cubicBezTo>
                  <a:cubicBezTo>
                    <a:pt x="82" y="0"/>
                    <a:pt x="94" y="2"/>
                    <a:pt x="103" y="8"/>
                  </a:cubicBezTo>
                  <a:cubicBezTo>
                    <a:pt x="118" y="19"/>
                    <a:pt x="122" y="32"/>
                    <a:pt x="124" y="39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36" y="109"/>
                    <a:pt x="62" y="132"/>
                    <a:pt x="92" y="132"/>
                  </a:cubicBezTo>
                  <a:cubicBezTo>
                    <a:pt x="107" y="132"/>
                    <a:pt x="119" y="127"/>
                    <a:pt x="129" y="121"/>
                  </a:cubicBezTo>
                  <a:cubicBezTo>
                    <a:pt x="113" y="137"/>
                    <a:pt x="113" y="137"/>
                    <a:pt x="113" y="137"/>
                  </a:cubicBezTo>
                  <a:close/>
                  <a:moveTo>
                    <a:pt x="84" y="45"/>
                  </a:moveTo>
                  <a:cubicBezTo>
                    <a:pt x="90" y="43"/>
                    <a:pt x="93" y="41"/>
                    <a:pt x="93" y="36"/>
                  </a:cubicBezTo>
                  <a:cubicBezTo>
                    <a:pt x="93" y="24"/>
                    <a:pt x="79" y="10"/>
                    <a:pt x="62" y="10"/>
                  </a:cubicBezTo>
                  <a:cubicBezTo>
                    <a:pt x="50" y="10"/>
                    <a:pt x="27" y="19"/>
                    <a:pt x="27" y="53"/>
                  </a:cubicBezTo>
                  <a:cubicBezTo>
                    <a:pt x="27" y="58"/>
                    <a:pt x="27" y="64"/>
                    <a:pt x="28" y="69"/>
                  </a:cubicBezTo>
                  <a:cubicBezTo>
                    <a:pt x="84" y="45"/>
                    <a:pt x="84" y="45"/>
                    <a:pt x="84" y="45"/>
                  </a:cubicBezTo>
                  <a:close/>
                </a:path>
              </a:pathLst>
            </a:custGeom>
            <a:solidFill>
              <a:srgbClr val="D50F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7"/>
            <p:cNvSpPr/>
            <p:nvPr/>
          </p:nvSpPr>
          <p:spPr>
            <a:xfrm>
              <a:off x="6057900" y="6130926"/>
              <a:ext cx="77025" cy="212550"/>
            </a:xfrm>
            <a:custGeom>
              <a:rect b="b" l="l" r="r" t="t"/>
              <a:pathLst>
                <a:path extrusionOk="0" h="218" w="79">
                  <a:moveTo>
                    <a:pt x="68" y="218"/>
                  </a:moveTo>
                  <a:cubicBezTo>
                    <a:pt x="13" y="218"/>
                    <a:pt x="13" y="218"/>
                    <a:pt x="13" y="218"/>
                  </a:cubicBezTo>
                  <a:cubicBezTo>
                    <a:pt x="20" y="208"/>
                    <a:pt x="21" y="207"/>
                    <a:pt x="21" y="201"/>
                  </a:cubicBezTo>
                  <a:cubicBezTo>
                    <a:pt x="21" y="151"/>
                    <a:pt x="21" y="151"/>
                    <a:pt x="21" y="151"/>
                  </a:cubicBezTo>
                  <a:cubicBezTo>
                    <a:pt x="21" y="127"/>
                    <a:pt x="22" y="93"/>
                    <a:pt x="23" y="60"/>
                  </a:cubicBezTo>
                  <a:cubicBezTo>
                    <a:pt x="23" y="45"/>
                    <a:pt x="24" y="25"/>
                    <a:pt x="25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8" y="5"/>
                    <a:pt x="55" y="7"/>
                    <a:pt x="54" y="18"/>
                  </a:cubicBezTo>
                  <a:cubicBezTo>
                    <a:pt x="51" y="42"/>
                    <a:pt x="51" y="79"/>
                    <a:pt x="51" y="123"/>
                  </a:cubicBezTo>
                  <a:cubicBezTo>
                    <a:pt x="51" y="194"/>
                    <a:pt x="51" y="194"/>
                    <a:pt x="51" y="194"/>
                  </a:cubicBezTo>
                  <a:cubicBezTo>
                    <a:pt x="51" y="207"/>
                    <a:pt x="53" y="208"/>
                    <a:pt x="63" y="209"/>
                  </a:cubicBezTo>
                  <a:cubicBezTo>
                    <a:pt x="69" y="210"/>
                    <a:pt x="74" y="210"/>
                    <a:pt x="79" y="211"/>
                  </a:cubicBezTo>
                  <a:cubicBezTo>
                    <a:pt x="68" y="218"/>
                    <a:pt x="68" y="218"/>
                    <a:pt x="68" y="218"/>
                  </a:cubicBezTo>
                  <a:close/>
                </a:path>
              </a:pathLst>
            </a:custGeom>
            <a:solidFill>
              <a:srgbClr val="0099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7"/>
            <p:cNvSpPr/>
            <p:nvPr/>
          </p:nvSpPr>
          <p:spPr>
            <a:xfrm>
              <a:off x="5913438" y="6207126"/>
              <a:ext cx="150150" cy="229125"/>
            </a:xfrm>
            <a:custGeom>
              <a:rect b="b" l="l" r="r" t="t"/>
              <a:pathLst>
                <a:path extrusionOk="0" h="235" w="154">
                  <a:moveTo>
                    <a:pt x="115" y="11"/>
                  </a:moveTo>
                  <a:cubicBezTo>
                    <a:pt x="123" y="17"/>
                    <a:pt x="137" y="29"/>
                    <a:pt x="137" y="53"/>
                  </a:cubicBezTo>
                  <a:cubicBezTo>
                    <a:pt x="137" y="75"/>
                    <a:pt x="124" y="86"/>
                    <a:pt x="111" y="96"/>
                  </a:cubicBezTo>
                  <a:cubicBezTo>
                    <a:pt x="107" y="100"/>
                    <a:pt x="103" y="105"/>
                    <a:pt x="103" y="112"/>
                  </a:cubicBezTo>
                  <a:cubicBezTo>
                    <a:pt x="103" y="118"/>
                    <a:pt x="107" y="122"/>
                    <a:pt x="111" y="125"/>
                  </a:cubicBezTo>
                  <a:cubicBezTo>
                    <a:pt x="122" y="133"/>
                    <a:pt x="122" y="133"/>
                    <a:pt x="122" y="133"/>
                  </a:cubicBezTo>
                  <a:cubicBezTo>
                    <a:pt x="136" y="145"/>
                    <a:pt x="148" y="155"/>
                    <a:pt x="148" y="177"/>
                  </a:cubicBezTo>
                  <a:cubicBezTo>
                    <a:pt x="148" y="206"/>
                    <a:pt x="120" y="235"/>
                    <a:pt x="67" y="235"/>
                  </a:cubicBezTo>
                  <a:cubicBezTo>
                    <a:pt x="22" y="235"/>
                    <a:pt x="0" y="214"/>
                    <a:pt x="0" y="191"/>
                  </a:cubicBezTo>
                  <a:cubicBezTo>
                    <a:pt x="0" y="180"/>
                    <a:pt x="6" y="164"/>
                    <a:pt x="24" y="153"/>
                  </a:cubicBezTo>
                  <a:cubicBezTo>
                    <a:pt x="43" y="142"/>
                    <a:pt x="69" y="140"/>
                    <a:pt x="83" y="139"/>
                  </a:cubicBezTo>
                  <a:cubicBezTo>
                    <a:pt x="79" y="133"/>
                    <a:pt x="74" y="128"/>
                    <a:pt x="74" y="118"/>
                  </a:cubicBezTo>
                  <a:cubicBezTo>
                    <a:pt x="74" y="113"/>
                    <a:pt x="75" y="110"/>
                    <a:pt x="77" y="106"/>
                  </a:cubicBezTo>
                  <a:cubicBezTo>
                    <a:pt x="73" y="106"/>
                    <a:pt x="70" y="107"/>
                    <a:pt x="67" y="107"/>
                  </a:cubicBezTo>
                  <a:cubicBezTo>
                    <a:pt x="34" y="107"/>
                    <a:pt x="16" y="82"/>
                    <a:pt x="16" y="58"/>
                  </a:cubicBezTo>
                  <a:cubicBezTo>
                    <a:pt x="16" y="44"/>
                    <a:pt x="22" y="28"/>
                    <a:pt x="35" y="17"/>
                  </a:cubicBezTo>
                  <a:cubicBezTo>
                    <a:pt x="53" y="2"/>
                    <a:pt x="74" y="0"/>
                    <a:pt x="91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35" y="11"/>
                    <a:pt x="135" y="11"/>
                    <a:pt x="135" y="11"/>
                  </a:cubicBezTo>
                  <a:cubicBezTo>
                    <a:pt x="115" y="11"/>
                    <a:pt x="115" y="11"/>
                    <a:pt x="115" y="11"/>
                  </a:cubicBezTo>
                  <a:close/>
                  <a:moveTo>
                    <a:pt x="94" y="148"/>
                  </a:moveTo>
                  <a:cubicBezTo>
                    <a:pt x="91" y="148"/>
                    <a:pt x="90" y="148"/>
                    <a:pt x="86" y="148"/>
                  </a:cubicBezTo>
                  <a:cubicBezTo>
                    <a:pt x="84" y="148"/>
                    <a:pt x="67" y="148"/>
                    <a:pt x="54" y="153"/>
                  </a:cubicBezTo>
                  <a:cubicBezTo>
                    <a:pt x="47" y="155"/>
                    <a:pt x="27" y="163"/>
                    <a:pt x="27" y="184"/>
                  </a:cubicBezTo>
                  <a:cubicBezTo>
                    <a:pt x="27" y="206"/>
                    <a:pt x="49" y="222"/>
                    <a:pt x="82" y="222"/>
                  </a:cubicBezTo>
                  <a:cubicBezTo>
                    <a:pt x="111" y="222"/>
                    <a:pt x="127" y="208"/>
                    <a:pt x="127" y="189"/>
                  </a:cubicBezTo>
                  <a:cubicBezTo>
                    <a:pt x="127" y="173"/>
                    <a:pt x="117" y="165"/>
                    <a:pt x="94" y="148"/>
                  </a:cubicBezTo>
                  <a:close/>
                  <a:moveTo>
                    <a:pt x="103" y="89"/>
                  </a:moveTo>
                  <a:cubicBezTo>
                    <a:pt x="110" y="82"/>
                    <a:pt x="110" y="72"/>
                    <a:pt x="110" y="67"/>
                  </a:cubicBezTo>
                  <a:cubicBezTo>
                    <a:pt x="110" y="45"/>
                    <a:pt x="97" y="10"/>
                    <a:pt x="71" y="10"/>
                  </a:cubicBezTo>
                  <a:cubicBezTo>
                    <a:pt x="63" y="10"/>
                    <a:pt x="55" y="14"/>
                    <a:pt x="50" y="20"/>
                  </a:cubicBezTo>
                  <a:cubicBezTo>
                    <a:pt x="44" y="27"/>
                    <a:pt x="43" y="35"/>
                    <a:pt x="43" y="43"/>
                  </a:cubicBezTo>
                  <a:cubicBezTo>
                    <a:pt x="43" y="64"/>
                    <a:pt x="55" y="98"/>
                    <a:pt x="81" y="98"/>
                  </a:cubicBezTo>
                  <a:cubicBezTo>
                    <a:pt x="89" y="98"/>
                    <a:pt x="98" y="94"/>
                    <a:pt x="103" y="89"/>
                  </a:cubicBezTo>
                  <a:close/>
                </a:path>
              </a:pathLst>
            </a:custGeom>
            <a:solidFill>
              <a:srgbClr val="0D58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7"/>
            <p:cNvSpPr/>
            <p:nvPr/>
          </p:nvSpPr>
          <p:spPr>
            <a:xfrm>
              <a:off x="5765800" y="6203951"/>
              <a:ext cx="149175" cy="144300"/>
            </a:xfrm>
            <a:custGeom>
              <a:rect b="b" l="l" r="r" t="t"/>
              <a:pathLst>
                <a:path extrusionOk="0" h="148" w="153">
                  <a:moveTo>
                    <a:pt x="75" y="148"/>
                  </a:moveTo>
                  <a:cubicBezTo>
                    <a:pt x="26" y="148"/>
                    <a:pt x="0" y="109"/>
                    <a:pt x="0" y="75"/>
                  </a:cubicBezTo>
                  <a:cubicBezTo>
                    <a:pt x="0" y="34"/>
                    <a:pt x="33" y="0"/>
                    <a:pt x="80" y="0"/>
                  </a:cubicBezTo>
                  <a:cubicBezTo>
                    <a:pt x="125" y="0"/>
                    <a:pt x="153" y="35"/>
                    <a:pt x="153" y="73"/>
                  </a:cubicBezTo>
                  <a:cubicBezTo>
                    <a:pt x="153" y="109"/>
                    <a:pt x="125" y="148"/>
                    <a:pt x="75" y="148"/>
                  </a:cubicBezTo>
                  <a:close/>
                  <a:moveTo>
                    <a:pt x="114" y="123"/>
                  </a:moveTo>
                  <a:cubicBezTo>
                    <a:pt x="121" y="113"/>
                    <a:pt x="123" y="100"/>
                    <a:pt x="123" y="88"/>
                  </a:cubicBezTo>
                  <a:cubicBezTo>
                    <a:pt x="123" y="61"/>
                    <a:pt x="110" y="9"/>
                    <a:pt x="72" y="9"/>
                  </a:cubicBezTo>
                  <a:cubicBezTo>
                    <a:pt x="61" y="9"/>
                    <a:pt x="51" y="13"/>
                    <a:pt x="44" y="20"/>
                  </a:cubicBezTo>
                  <a:cubicBezTo>
                    <a:pt x="32" y="31"/>
                    <a:pt x="30" y="44"/>
                    <a:pt x="30" y="57"/>
                  </a:cubicBezTo>
                  <a:cubicBezTo>
                    <a:pt x="30" y="88"/>
                    <a:pt x="45" y="138"/>
                    <a:pt x="82" y="138"/>
                  </a:cubicBezTo>
                  <a:cubicBezTo>
                    <a:pt x="94" y="138"/>
                    <a:pt x="106" y="133"/>
                    <a:pt x="114" y="123"/>
                  </a:cubicBezTo>
                  <a:close/>
                </a:path>
              </a:pathLst>
            </a:custGeom>
            <a:solidFill>
              <a:srgbClr val="EEB21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7"/>
            <p:cNvSpPr/>
            <p:nvPr/>
          </p:nvSpPr>
          <p:spPr>
            <a:xfrm>
              <a:off x="5603875" y="6203951"/>
              <a:ext cx="150150" cy="144300"/>
            </a:xfrm>
            <a:custGeom>
              <a:rect b="b" l="l" r="r" t="t"/>
              <a:pathLst>
                <a:path extrusionOk="0" h="148" w="154">
                  <a:moveTo>
                    <a:pt x="76" y="148"/>
                  </a:moveTo>
                  <a:cubicBezTo>
                    <a:pt x="26" y="148"/>
                    <a:pt x="0" y="109"/>
                    <a:pt x="0" y="75"/>
                  </a:cubicBezTo>
                  <a:cubicBezTo>
                    <a:pt x="0" y="34"/>
                    <a:pt x="33" y="0"/>
                    <a:pt x="80" y="0"/>
                  </a:cubicBezTo>
                  <a:cubicBezTo>
                    <a:pt x="126" y="0"/>
                    <a:pt x="154" y="35"/>
                    <a:pt x="154" y="73"/>
                  </a:cubicBezTo>
                  <a:cubicBezTo>
                    <a:pt x="154" y="109"/>
                    <a:pt x="126" y="148"/>
                    <a:pt x="76" y="148"/>
                  </a:cubicBezTo>
                  <a:close/>
                  <a:moveTo>
                    <a:pt x="114" y="123"/>
                  </a:moveTo>
                  <a:cubicBezTo>
                    <a:pt x="122" y="113"/>
                    <a:pt x="123" y="100"/>
                    <a:pt x="123" y="88"/>
                  </a:cubicBezTo>
                  <a:cubicBezTo>
                    <a:pt x="123" y="61"/>
                    <a:pt x="110" y="9"/>
                    <a:pt x="72" y="9"/>
                  </a:cubicBezTo>
                  <a:cubicBezTo>
                    <a:pt x="62" y="9"/>
                    <a:pt x="52" y="13"/>
                    <a:pt x="44" y="20"/>
                  </a:cubicBezTo>
                  <a:cubicBezTo>
                    <a:pt x="32" y="31"/>
                    <a:pt x="30" y="44"/>
                    <a:pt x="30" y="57"/>
                  </a:cubicBezTo>
                  <a:cubicBezTo>
                    <a:pt x="30" y="88"/>
                    <a:pt x="45" y="138"/>
                    <a:pt x="83" y="138"/>
                  </a:cubicBezTo>
                  <a:cubicBezTo>
                    <a:pt x="95" y="138"/>
                    <a:pt x="107" y="133"/>
                    <a:pt x="114" y="123"/>
                  </a:cubicBezTo>
                  <a:close/>
                </a:path>
              </a:pathLst>
            </a:custGeom>
            <a:solidFill>
              <a:srgbClr val="D50F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7"/>
            <p:cNvSpPr/>
            <p:nvPr/>
          </p:nvSpPr>
          <p:spPr>
            <a:xfrm>
              <a:off x="5389563" y="6143626"/>
              <a:ext cx="205725" cy="207675"/>
            </a:xfrm>
            <a:custGeom>
              <a:rect b="b" l="l" r="r" t="t"/>
              <a:pathLst>
                <a:path extrusionOk="0" h="213" w="211">
                  <a:moveTo>
                    <a:pt x="200" y="199"/>
                  </a:moveTo>
                  <a:cubicBezTo>
                    <a:pt x="158" y="208"/>
                    <a:pt x="158" y="208"/>
                    <a:pt x="158" y="208"/>
                  </a:cubicBezTo>
                  <a:cubicBezTo>
                    <a:pt x="141" y="211"/>
                    <a:pt x="126" y="213"/>
                    <a:pt x="110" y="213"/>
                  </a:cubicBezTo>
                  <a:cubicBezTo>
                    <a:pt x="30" y="213"/>
                    <a:pt x="0" y="155"/>
                    <a:pt x="0" y="109"/>
                  </a:cubicBezTo>
                  <a:cubicBezTo>
                    <a:pt x="0" y="52"/>
                    <a:pt x="43" y="0"/>
                    <a:pt x="117" y="0"/>
                  </a:cubicBezTo>
                  <a:cubicBezTo>
                    <a:pt x="133" y="0"/>
                    <a:pt x="148" y="3"/>
                    <a:pt x="161" y="6"/>
                  </a:cubicBezTo>
                  <a:cubicBezTo>
                    <a:pt x="183" y="12"/>
                    <a:pt x="193" y="20"/>
                    <a:pt x="200" y="24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73" y="38"/>
                    <a:pt x="173" y="38"/>
                    <a:pt x="173" y="38"/>
                  </a:cubicBezTo>
                  <a:cubicBezTo>
                    <a:pt x="163" y="28"/>
                    <a:pt x="145" y="11"/>
                    <a:pt x="111" y="11"/>
                  </a:cubicBezTo>
                  <a:cubicBezTo>
                    <a:pt x="65" y="11"/>
                    <a:pt x="30" y="45"/>
                    <a:pt x="30" y="96"/>
                  </a:cubicBezTo>
                  <a:cubicBezTo>
                    <a:pt x="30" y="151"/>
                    <a:pt x="70" y="202"/>
                    <a:pt x="133" y="202"/>
                  </a:cubicBezTo>
                  <a:cubicBezTo>
                    <a:pt x="151" y="202"/>
                    <a:pt x="161" y="198"/>
                    <a:pt x="170" y="195"/>
                  </a:cubicBezTo>
                  <a:cubicBezTo>
                    <a:pt x="170" y="148"/>
                    <a:pt x="170" y="148"/>
                    <a:pt x="170" y="148"/>
                  </a:cubicBezTo>
                  <a:cubicBezTo>
                    <a:pt x="126" y="150"/>
                    <a:pt x="126" y="150"/>
                    <a:pt x="126" y="150"/>
                  </a:cubicBezTo>
                  <a:cubicBezTo>
                    <a:pt x="149" y="138"/>
                    <a:pt x="149" y="138"/>
                    <a:pt x="149" y="138"/>
                  </a:cubicBezTo>
                  <a:cubicBezTo>
                    <a:pt x="211" y="138"/>
                    <a:pt x="211" y="138"/>
                    <a:pt x="211" y="138"/>
                  </a:cubicBezTo>
                  <a:cubicBezTo>
                    <a:pt x="203" y="145"/>
                    <a:pt x="203" y="145"/>
                    <a:pt x="203" y="145"/>
                  </a:cubicBezTo>
                  <a:cubicBezTo>
                    <a:pt x="201" y="147"/>
                    <a:pt x="201" y="147"/>
                    <a:pt x="200" y="150"/>
                  </a:cubicBezTo>
                  <a:cubicBezTo>
                    <a:pt x="200" y="152"/>
                    <a:pt x="200" y="161"/>
                    <a:pt x="200" y="164"/>
                  </a:cubicBezTo>
                  <a:cubicBezTo>
                    <a:pt x="200" y="199"/>
                    <a:pt x="200" y="199"/>
                    <a:pt x="200" y="199"/>
                  </a:cubicBezTo>
                  <a:close/>
                </a:path>
              </a:pathLst>
            </a:custGeom>
            <a:solidFill>
              <a:srgbClr val="0D58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7"/>
          <p:cNvSpPr txBox="1"/>
          <p:nvPr/>
        </p:nvSpPr>
        <p:spPr>
          <a:xfrm>
            <a:off x="549075" y="4695675"/>
            <a:ext cx="3561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Confidential &amp; Proprietary</a:t>
            </a:r>
            <a:endParaRPr sz="1000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549075" y="1419850"/>
            <a:ext cx="7969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17"/>
          <p:cNvSpPr txBox="1"/>
          <p:nvPr>
            <p:ph idx="1" type="subTitle"/>
          </p:nvPr>
        </p:nvSpPr>
        <p:spPr>
          <a:xfrm>
            <a:off x="553958" y="2666954"/>
            <a:ext cx="7969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2">
  <p:cSld name="TITLE_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" name="Google Shape;8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3">
  <p:cSld name="TITLE_4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sami.haija.org/cs544/DL2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5.png"/><Relationship Id="rId7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7.png"/><Relationship Id="rId8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19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nlp.stanford.edu/~johnhew/public/14-seq2seq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arxiv.org/pdf/1706.03762.pdf" TargetMode="External"/><Relationship Id="rId4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34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tensorflow/nm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ctrTitle"/>
          </p:nvPr>
        </p:nvSpPr>
        <p:spPr>
          <a:xfrm>
            <a:off x="349150" y="758000"/>
            <a:ext cx="8520600" cy="257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CSCI 544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for NLP: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2</a:t>
            </a:r>
            <a:endParaRPr/>
          </a:p>
        </p:txBody>
      </p:sp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311700" y="3367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http://sami.haija.org/cs544/DL2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Overview</a:t>
            </a:r>
            <a:endParaRPr/>
          </a:p>
        </p:txBody>
      </p:sp>
      <p:sp>
        <p:nvSpPr>
          <p:cNvPr id="268" name="Google Shape;268;p30"/>
          <p:cNvSpPr txBox="1"/>
          <p:nvPr>
            <p:ph idx="1" type="body"/>
          </p:nvPr>
        </p:nvSpPr>
        <p:spPr>
          <a:xfrm>
            <a:off x="2593050" y="605625"/>
            <a:ext cx="31959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(I, like, this, movie)</a:t>
            </a:r>
            <a:endParaRPr/>
          </a:p>
        </p:txBody>
      </p:sp>
      <p:cxnSp>
        <p:nvCxnSpPr>
          <p:cNvPr id="269" name="Google Shape;269;p30"/>
          <p:cNvCxnSpPr>
            <a:endCxn id="270" idx="0"/>
          </p:cNvCxnSpPr>
          <p:nvPr/>
        </p:nvCxnSpPr>
        <p:spPr>
          <a:xfrm flipH="1">
            <a:off x="2436150" y="954775"/>
            <a:ext cx="885300" cy="33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30"/>
          <p:cNvSpPr/>
          <p:nvPr/>
        </p:nvSpPr>
        <p:spPr>
          <a:xfrm>
            <a:off x="2396850" y="1291075"/>
            <a:ext cx="78600" cy="6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1" name="Google Shape;271;p30"/>
          <p:cNvCxnSpPr/>
          <p:nvPr/>
        </p:nvCxnSpPr>
        <p:spPr>
          <a:xfrm flipH="1">
            <a:off x="3624000" y="1021975"/>
            <a:ext cx="33600" cy="26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30"/>
          <p:cNvSpPr/>
          <p:nvPr/>
        </p:nvSpPr>
        <p:spPr>
          <a:xfrm>
            <a:off x="3601500" y="1304375"/>
            <a:ext cx="78600" cy="6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3" name="Google Shape;273;p30"/>
          <p:cNvCxnSpPr>
            <a:endCxn id="274" idx="0"/>
          </p:cNvCxnSpPr>
          <p:nvPr/>
        </p:nvCxnSpPr>
        <p:spPr>
          <a:xfrm>
            <a:off x="4191050" y="1022075"/>
            <a:ext cx="366300" cy="2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" name="Google Shape;274;p30"/>
          <p:cNvSpPr/>
          <p:nvPr/>
        </p:nvSpPr>
        <p:spPr>
          <a:xfrm>
            <a:off x="4518050" y="1304375"/>
            <a:ext cx="78600" cy="6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5" name="Google Shape;275;p30"/>
          <p:cNvCxnSpPr>
            <a:endCxn id="276" idx="0"/>
          </p:cNvCxnSpPr>
          <p:nvPr/>
        </p:nvCxnSpPr>
        <p:spPr>
          <a:xfrm>
            <a:off x="4800525" y="1022075"/>
            <a:ext cx="877500" cy="2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0"/>
          <p:cNvSpPr/>
          <p:nvPr/>
        </p:nvSpPr>
        <p:spPr>
          <a:xfrm>
            <a:off x="5638725" y="1304375"/>
            <a:ext cx="78600" cy="6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7" name="Google Shape;277;p30"/>
          <p:cNvCxnSpPr>
            <a:stCxn id="270" idx="2"/>
          </p:cNvCxnSpPr>
          <p:nvPr/>
        </p:nvCxnSpPr>
        <p:spPr>
          <a:xfrm>
            <a:off x="2436150" y="1920175"/>
            <a:ext cx="0" cy="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" name="Google Shape;278;p30"/>
          <p:cNvSpPr/>
          <p:nvPr/>
        </p:nvSpPr>
        <p:spPr>
          <a:xfrm>
            <a:off x="2279250" y="2230075"/>
            <a:ext cx="313800" cy="31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"/>
          <p:cNvSpPr txBox="1"/>
          <p:nvPr>
            <p:ph idx="1" type="body"/>
          </p:nvPr>
        </p:nvSpPr>
        <p:spPr>
          <a:xfrm>
            <a:off x="307050" y="2129625"/>
            <a:ext cx="15420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Zero vector</a:t>
            </a:r>
            <a:endParaRPr/>
          </a:p>
        </p:txBody>
      </p:sp>
      <p:cxnSp>
        <p:nvCxnSpPr>
          <p:cNvPr id="280" name="Google Shape;280;p30"/>
          <p:cNvCxnSpPr/>
          <p:nvPr/>
        </p:nvCxnSpPr>
        <p:spPr>
          <a:xfrm>
            <a:off x="3636400" y="1933475"/>
            <a:ext cx="0" cy="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" name="Google Shape;281;p30"/>
          <p:cNvSpPr/>
          <p:nvPr/>
        </p:nvSpPr>
        <p:spPr>
          <a:xfrm>
            <a:off x="3479500" y="2243375"/>
            <a:ext cx="313800" cy="31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2" name="Google Shape;282;p30"/>
          <p:cNvCxnSpPr/>
          <p:nvPr/>
        </p:nvCxnSpPr>
        <p:spPr>
          <a:xfrm>
            <a:off x="4575925" y="1933475"/>
            <a:ext cx="0" cy="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3" name="Google Shape;283;p30"/>
          <p:cNvSpPr/>
          <p:nvPr/>
        </p:nvSpPr>
        <p:spPr>
          <a:xfrm>
            <a:off x="4419025" y="2243375"/>
            <a:ext cx="313800" cy="31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4" name="Google Shape;284;p30"/>
          <p:cNvCxnSpPr>
            <a:stCxn id="276" idx="2"/>
          </p:cNvCxnSpPr>
          <p:nvPr/>
        </p:nvCxnSpPr>
        <p:spPr>
          <a:xfrm flipH="1">
            <a:off x="5647725" y="1933475"/>
            <a:ext cx="30300" cy="3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" name="Google Shape;285;p30"/>
          <p:cNvSpPr/>
          <p:nvPr/>
        </p:nvSpPr>
        <p:spPr>
          <a:xfrm>
            <a:off x="5471750" y="2243375"/>
            <a:ext cx="313800" cy="31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0"/>
          <p:cNvSpPr/>
          <p:nvPr/>
        </p:nvSpPr>
        <p:spPr>
          <a:xfrm>
            <a:off x="2996975" y="2196775"/>
            <a:ext cx="78600" cy="380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0"/>
          <p:cNvSpPr/>
          <p:nvPr/>
        </p:nvSpPr>
        <p:spPr>
          <a:xfrm>
            <a:off x="4063775" y="2196775"/>
            <a:ext cx="78600" cy="380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0"/>
          <p:cNvSpPr/>
          <p:nvPr/>
        </p:nvSpPr>
        <p:spPr>
          <a:xfrm>
            <a:off x="5054375" y="2196775"/>
            <a:ext cx="78600" cy="380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0"/>
          <p:cNvSpPr/>
          <p:nvPr/>
        </p:nvSpPr>
        <p:spPr>
          <a:xfrm>
            <a:off x="6121175" y="2196775"/>
            <a:ext cx="78600" cy="380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0" name="Google Shape;290;p30"/>
          <p:cNvCxnSpPr>
            <a:stCxn id="278" idx="6"/>
            <a:endCxn id="286" idx="1"/>
          </p:cNvCxnSpPr>
          <p:nvPr/>
        </p:nvCxnSpPr>
        <p:spPr>
          <a:xfrm>
            <a:off x="2593050" y="2386975"/>
            <a:ext cx="40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30"/>
          <p:cNvCxnSpPr>
            <a:stCxn id="286" idx="3"/>
            <a:endCxn id="281" idx="2"/>
          </p:cNvCxnSpPr>
          <p:nvPr/>
        </p:nvCxnSpPr>
        <p:spPr>
          <a:xfrm>
            <a:off x="3075575" y="2386975"/>
            <a:ext cx="4038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30"/>
          <p:cNvCxnSpPr>
            <a:stCxn id="281" idx="6"/>
            <a:endCxn id="287" idx="1"/>
          </p:cNvCxnSpPr>
          <p:nvPr/>
        </p:nvCxnSpPr>
        <p:spPr>
          <a:xfrm flipH="1" rot="10800000">
            <a:off x="3793300" y="2387075"/>
            <a:ext cx="2706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30"/>
          <p:cNvCxnSpPr>
            <a:stCxn id="287" idx="3"/>
            <a:endCxn id="283" idx="2"/>
          </p:cNvCxnSpPr>
          <p:nvPr/>
        </p:nvCxnSpPr>
        <p:spPr>
          <a:xfrm>
            <a:off x="4142375" y="2386975"/>
            <a:ext cx="2766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30"/>
          <p:cNvCxnSpPr>
            <a:stCxn id="283" idx="6"/>
            <a:endCxn id="288" idx="1"/>
          </p:cNvCxnSpPr>
          <p:nvPr/>
        </p:nvCxnSpPr>
        <p:spPr>
          <a:xfrm flipH="1" rot="10800000">
            <a:off x="4732825" y="2387075"/>
            <a:ext cx="3216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30"/>
          <p:cNvCxnSpPr>
            <a:stCxn id="288" idx="3"/>
            <a:endCxn id="285" idx="2"/>
          </p:cNvCxnSpPr>
          <p:nvPr/>
        </p:nvCxnSpPr>
        <p:spPr>
          <a:xfrm>
            <a:off x="5132975" y="2386975"/>
            <a:ext cx="3387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30"/>
          <p:cNvCxnSpPr>
            <a:stCxn id="285" idx="6"/>
            <a:endCxn id="289" idx="1"/>
          </p:cNvCxnSpPr>
          <p:nvPr/>
        </p:nvCxnSpPr>
        <p:spPr>
          <a:xfrm flipH="1" rot="10800000">
            <a:off x="5785550" y="2387075"/>
            <a:ext cx="3357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30"/>
          <p:cNvCxnSpPr/>
          <p:nvPr/>
        </p:nvCxnSpPr>
        <p:spPr>
          <a:xfrm>
            <a:off x="1890825" y="2380425"/>
            <a:ext cx="40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" name="Google Shape;298;p30"/>
          <p:cNvSpPr/>
          <p:nvPr/>
        </p:nvSpPr>
        <p:spPr>
          <a:xfrm>
            <a:off x="6741450" y="941300"/>
            <a:ext cx="616200" cy="16809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0"/>
          <p:cNvSpPr txBox="1"/>
          <p:nvPr>
            <p:ph idx="1" type="body"/>
          </p:nvPr>
        </p:nvSpPr>
        <p:spPr>
          <a:xfrm>
            <a:off x="7037300" y="1520025"/>
            <a:ext cx="17997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00" name="Google Shape;300;p30"/>
          <p:cNvSpPr/>
          <p:nvPr/>
        </p:nvSpPr>
        <p:spPr>
          <a:xfrm rot="5400000">
            <a:off x="2388875" y="3377250"/>
            <a:ext cx="1294800" cy="28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 Tagger</a:t>
            </a:r>
            <a:endParaRPr/>
          </a:p>
        </p:txBody>
      </p:sp>
      <p:cxnSp>
        <p:nvCxnSpPr>
          <p:cNvPr id="301" name="Google Shape;301;p30"/>
          <p:cNvCxnSpPr>
            <a:stCxn id="286" idx="2"/>
            <a:endCxn id="300" idx="1"/>
          </p:cNvCxnSpPr>
          <p:nvPr/>
        </p:nvCxnSpPr>
        <p:spPr>
          <a:xfrm>
            <a:off x="3036275" y="2577175"/>
            <a:ext cx="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" name="Google Shape;302;p30"/>
          <p:cNvSpPr/>
          <p:nvPr/>
        </p:nvSpPr>
        <p:spPr>
          <a:xfrm rot="5400000">
            <a:off x="3455675" y="3377250"/>
            <a:ext cx="1294800" cy="28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 Tagger</a:t>
            </a:r>
            <a:endParaRPr/>
          </a:p>
        </p:txBody>
      </p:sp>
      <p:cxnSp>
        <p:nvCxnSpPr>
          <p:cNvPr id="303" name="Google Shape;303;p30"/>
          <p:cNvCxnSpPr>
            <a:endCxn id="302" idx="1"/>
          </p:cNvCxnSpPr>
          <p:nvPr/>
        </p:nvCxnSpPr>
        <p:spPr>
          <a:xfrm>
            <a:off x="4103075" y="2577300"/>
            <a:ext cx="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30"/>
          <p:cNvSpPr/>
          <p:nvPr/>
        </p:nvSpPr>
        <p:spPr>
          <a:xfrm rot="5400000">
            <a:off x="4446275" y="3377250"/>
            <a:ext cx="1294800" cy="28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 Tagger</a:t>
            </a:r>
            <a:endParaRPr/>
          </a:p>
        </p:txBody>
      </p:sp>
      <p:cxnSp>
        <p:nvCxnSpPr>
          <p:cNvPr id="305" name="Google Shape;305;p30"/>
          <p:cNvCxnSpPr>
            <a:endCxn id="304" idx="1"/>
          </p:cNvCxnSpPr>
          <p:nvPr/>
        </p:nvCxnSpPr>
        <p:spPr>
          <a:xfrm>
            <a:off x="5093675" y="2577300"/>
            <a:ext cx="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30"/>
          <p:cNvSpPr/>
          <p:nvPr/>
        </p:nvSpPr>
        <p:spPr>
          <a:xfrm rot="5400000">
            <a:off x="5513075" y="3377250"/>
            <a:ext cx="1294800" cy="28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 Tagger</a:t>
            </a:r>
            <a:endParaRPr/>
          </a:p>
        </p:txBody>
      </p:sp>
      <p:cxnSp>
        <p:nvCxnSpPr>
          <p:cNvPr id="307" name="Google Shape;307;p30"/>
          <p:cNvCxnSpPr>
            <a:endCxn id="306" idx="1"/>
          </p:cNvCxnSpPr>
          <p:nvPr/>
        </p:nvCxnSpPr>
        <p:spPr>
          <a:xfrm>
            <a:off x="6160475" y="2577300"/>
            <a:ext cx="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30"/>
          <p:cNvCxnSpPr/>
          <p:nvPr/>
        </p:nvCxnSpPr>
        <p:spPr>
          <a:xfrm>
            <a:off x="3036275" y="4101175"/>
            <a:ext cx="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p30"/>
          <p:cNvCxnSpPr/>
          <p:nvPr/>
        </p:nvCxnSpPr>
        <p:spPr>
          <a:xfrm>
            <a:off x="4103075" y="4101300"/>
            <a:ext cx="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30"/>
          <p:cNvCxnSpPr/>
          <p:nvPr/>
        </p:nvCxnSpPr>
        <p:spPr>
          <a:xfrm>
            <a:off x="5093675" y="4101300"/>
            <a:ext cx="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30"/>
          <p:cNvCxnSpPr/>
          <p:nvPr/>
        </p:nvCxnSpPr>
        <p:spPr>
          <a:xfrm>
            <a:off x="6160475" y="4101300"/>
            <a:ext cx="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" name="Google Shape;312;p30"/>
          <p:cNvSpPr txBox="1"/>
          <p:nvPr>
            <p:ph idx="1" type="body"/>
          </p:nvPr>
        </p:nvSpPr>
        <p:spPr>
          <a:xfrm>
            <a:off x="2440650" y="4263225"/>
            <a:ext cx="12672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PN</a:t>
            </a:r>
            <a:endParaRPr/>
          </a:p>
        </p:txBody>
      </p:sp>
      <p:sp>
        <p:nvSpPr>
          <p:cNvPr id="313" name="Google Shape;313;p30"/>
          <p:cNvSpPr txBox="1"/>
          <p:nvPr>
            <p:ph idx="1" type="body"/>
          </p:nvPr>
        </p:nvSpPr>
        <p:spPr>
          <a:xfrm>
            <a:off x="3431250" y="4263225"/>
            <a:ext cx="12672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</a:t>
            </a:r>
            <a:endParaRPr/>
          </a:p>
        </p:txBody>
      </p:sp>
      <p:sp>
        <p:nvSpPr>
          <p:cNvPr id="314" name="Google Shape;314;p30"/>
          <p:cNvSpPr txBox="1"/>
          <p:nvPr>
            <p:ph idx="1" type="body"/>
          </p:nvPr>
        </p:nvSpPr>
        <p:spPr>
          <a:xfrm>
            <a:off x="4421850" y="4263225"/>
            <a:ext cx="12672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315" name="Google Shape;315;p30"/>
          <p:cNvSpPr txBox="1"/>
          <p:nvPr>
            <p:ph idx="1" type="body"/>
          </p:nvPr>
        </p:nvSpPr>
        <p:spPr>
          <a:xfrm>
            <a:off x="5564850" y="4263225"/>
            <a:ext cx="12672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Overview</a:t>
            </a:r>
            <a:endParaRPr/>
          </a:p>
        </p:txBody>
      </p:sp>
      <p:sp>
        <p:nvSpPr>
          <p:cNvPr id="321" name="Google Shape;321;p31"/>
          <p:cNvSpPr txBox="1"/>
          <p:nvPr>
            <p:ph idx="1" type="body"/>
          </p:nvPr>
        </p:nvSpPr>
        <p:spPr>
          <a:xfrm>
            <a:off x="2440650" y="986625"/>
            <a:ext cx="31959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(I, like, this, movie)</a:t>
            </a:r>
            <a:endParaRPr/>
          </a:p>
        </p:txBody>
      </p:sp>
      <p:cxnSp>
        <p:nvCxnSpPr>
          <p:cNvPr id="322" name="Google Shape;322;p31"/>
          <p:cNvCxnSpPr>
            <a:endCxn id="323" idx="0"/>
          </p:cNvCxnSpPr>
          <p:nvPr/>
        </p:nvCxnSpPr>
        <p:spPr>
          <a:xfrm flipH="1">
            <a:off x="2283750" y="1335775"/>
            <a:ext cx="885300" cy="33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3" name="Google Shape;323;p31"/>
          <p:cNvSpPr/>
          <p:nvPr/>
        </p:nvSpPr>
        <p:spPr>
          <a:xfrm>
            <a:off x="2244450" y="1672075"/>
            <a:ext cx="78600" cy="6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4" name="Google Shape;324;p31"/>
          <p:cNvCxnSpPr/>
          <p:nvPr/>
        </p:nvCxnSpPr>
        <p:spPr>
          <a:xfrm flipH="1">
            <a:off x="3471600" y="1402975"/>
            <a:ext cx="33600" cy="26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5" name="Google Shape;325;p31"/>
          <p:cNvSpPr/>
          <p:nvPr/>
        </p:nvSpPr>
        <p:spPr>
          <a:xfrm>
            <a:off x="3449100" y="1685375"/>
            <a:ext cx="78600" cy="6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6" name="Google Shape;326;p31"/>
          <p:cNvCxnSpPr>
            <a:endCxn id="327" idx="0"/>
          </p:cNvCxnSpPr>
          <p:nvPr/>
        </p:nvCxnSpPr>
        <p:spPr>
          <a:xfrm>
            <a:off x="4038650" y="1403075"/>
            <a:ext cx="366300" cy="2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" name="Google Shape;327;p31"/>
          <p:cNvSpPr/>
          <p:nvPr/>
        </p:nvSpPr>
        <p:spPr>
          <a:xfrm>
            <a:off x="4365650" y="1685375"/>
            <a:ext cx="78600" cy="6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8" name="Google Shape;328;p31"/>
          <p:cNvCxnSpPr>
            <a:endCxn id="329" idx="0"/>
          </p:cNvCxnSpPr>
          <p:nvPr/>
        </p:nvCxnSpPr>
        <p:spPr>
          <a:xfrm>
            <a:off x="4648125" y="1403075"/>
            <a:ext cx="877500" cy="2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9" name="Google Shape;329;p31"/>
          <p:cNvSpPr/>
          <p:nvPr/>
        </p:nvSpPr>
        <p:spPr>
          <a:xfrm>
            <a:off x="5486325" y="1685375"/>
            <a:ext cx="78600" cy="6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0" name="Google Shape;330;p31"/>
          <p:cNvCxnSpPr>
            <a:stCxn id="323" idx="2"/>
          </p:cNvCxnSpPr>
          <p:nvPr/>
        </p:nvCxnSpPr>
        <p:spPr>
          <a:xfrm>
            <a:off x="2283750" y="2301175"/>
            <a:ext cx="0" cy="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31"/>
          <p:cNvSpPr/>
          <p:nvPr/>
        </p:nvSpPr>
        <p:spPr>
          <a:xfrm>
            <a:off x="2126850" y="2611075"/>
            <a:ext cx="313800" cy="31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1"/>
          <p:cNvSpPr txBox="1"/>
          <p:nvPr>
            <p:ph idx="1" type="body"/>
          </p:nvPr>
        </p:nvSpPr>
        <p:spPr>
          <a:xfrm>
            <a:off x="154650" y="2510625"/>
            <a:ext cx="15420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Zero vector</a:t>
            </a:r>
            <a:endParaRPr/>
          </a:p>
        </p:txBody>
      </p:sp>
      <p:cxnSp>
        <p:nvCxnSpPr>
          <p:cNvPr id="333" name="Google Shape;333;p31"/>
          <p:cNvCxnSpPr/>
          <p:nvPr/>
        </p:nvCxnSpPr>
        <p:spPr>
          <a:xfrm>
            <a:off x="3484000" y="2314475"/>
            <a:ext cx="0" cy="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" name="Google Shape;334;p31"/>
          <p:cNvSpPr/>
          <p:nvPr/>
        </p:nvSpPr>
        <p:spPr>
          <a:xfrm>
            <a:off x="3327100" y="2624375"/>
            <a:ext cx="313800" cy="31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5" name="Google Shape;335;p31"/>
          <p:cNvCxnSpPr/>
          <p:nvPr/>
        </p:nvCxnSpPr>
        <p:spPr>
          <a:xfrm>
            <a:off x="4423525" y="2314475"/>
            <a:ext cx="0" cy="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p31"/>
          <p:cNvSpPr/>
          <p:nvPr/>
        </p:nvSpPr>
        <p:spPr>
          <a:xfrm>
            <a:off x="4266625" y="2624375"/>
            <a:ext cx="313800" cy="31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7" name="Google Shape;337;p31"/>
          <p:cNvCxnSpPr>
            <a:stCxn id="329" idx="2"/>
          </p:cNvCxnSpPr>
          <p:nvPr/>
        </p:nvCxnSpPr>
        <p:spPr>
          <a:xfrm flipH="1">
            <a:off x="5495325" y="2314475"/>
            <a:ext cx="30300" cy="3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" name="Google Shape;338;p31"/>
          <p:cNvSpPr/>
          <p:nvPr/>
        </p:nvSpPr>
        <p:spPr>
          <a:xfrm>
            <a:off x="5319350" y="2624375"/>
            <a:ext cx="313800" cy="31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1"/>
          <p:cNvSpPr/>
          <p:nvPr/>
        </p:nvSpPr>
        <p:spPr>
          <a:xfrm>
            <a:off x="2844575" y="2577775"/>
            <a:ext cx="78600" cy="380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1"/>
          <p:cNvSpPr/>
          <p:nvPr/>
        </p:nvSpPr>
        <p:spPr>
          <a:xfrm>
            <a:off x="3911375" y="2577775"/>
            <a:ext cx="78600" cy="380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1"/>
          <p:cNvSpPr/>
          <p:nvPr/>
        </p:nvSpPr>
        <p:spPr>
          <a:xfrm>
            <a:off x="4901975" y="2577775"/>
            <a:ext cx="78600" cy="380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1"/>
          <p:cNvSpPr/>
          <p:nvPr/>
        </p:nvSpPr>
        <p:spPr>
          <a:xfrm>
            <a:off x="5968775" y="2577775"/>
            <a:ext cx="78600" cy="380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3" name="Google Shape;343;p31"/>
          <p:cNvCxnSpPr>
            <a:stCxn id="331" idx="6"/>
            <a:endCxn id="339" idx="1"/>
          </p:cNvCxnSpPr>
          <p:nvPr/>
        </p:nvCxnSpPr>
        <p:spPr>
          <a:xfrm>
            <a:off x="2440650" y="2767975"/>
            <a:ext cx="40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31"/>
          <p:cNvCxnSpPr>
            <a:stCxn id="339" idx="3"/>
            <a:endCxn id="334" idx="2"/>
          </p:cNvCxnSpPr>
          <p:nvPr/>
        </p:nvCxnSpPr>
        <p:spPr>
          <a:xfrm>
            <a:off x="2923175" y="2767975"/>
            <a:ext cx="4038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31"/>
          <p:cNvCxnSpPr>
            <a:stCxn id="334" idx="6"/>
            <a:endCxn id="340" idx="1"/>
          </p:cNvCxnSpPr>
          <p:nvPr/>
        </p:nvCxnSpPr>
        <p:spPr>
          <a:xfrm flipH="1" rot="10800000">
            <a:off x="3640900" y="2768075"/>
            <a:ext cx="2706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" name="Google Shape;346;p31"/>
          <p:cNvCxnSpPr>
            <a:stCxn id="340" idx="3"/>
            <a:endCxn id="336" idx="2"/>
          </p:cNvCxnSpPr>
          <p:nvPr/>
        </p:nvCxnSpPr>
        <p:spPr>
          <a:xfrm>
            <a:off x="3989975" y="2767975"/>
            <a:ext cx="2766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31"/>
          <p:cNvCxnSpPr>
            <a:stCxn id="336" idx="6"/>
            <a:endCxn id="341" idx="1"/>
          </p:cNvCxnSpPr>
          <p:nvPr/>
        </p:nvCxnSpPr>
        <p:spPr>
          <a:xfrm flipH="1" rot="10800000">
            <a:off x="4580425" y="2768075"/>
            <a:ext cx="3216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31"/>
          <p:cNvCxnSpPr>
            <a:stCxn id="341" idx="3"/>
            <a:endCxn id="338" idx="2"/>
          </p:cNvCxnSpPr>
          <p:nvPr/>
        </p:nvCxnSpPr>
        <p:spPr>
          <a:xfrm>
            <a:off x="4980575" y="2767975"/>
            <a:ext cx="3387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31"/>
          <p:cNvCxnSpPr>
            <a:stCxn id="338" idx="6"/>
            <a:endCxn id="342" idx="1"/>
          </p:cNvCxnSpPr>
          <p:nvPr/>
        </p:nvCxnSpPr>
        <p:spPr>
          <a:xfrm flipH="1" rot="10800000">
            <a:off x="5633150" y="2768075"/>
            <a:ext cx="3357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31"/>
          <p:cNvCxnSpPr/>
          <p:nvPr/>
        </p:nvCxnSpPr>
        <p:spPr>
          <a:xfrm>
            <a:off x="1738425" y="2761425"/>
            <a:ext cx="40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" name="Google Shape;351;p31"/>
          <p:cNvSpPr/>
          <p:nvPr/>
        </p:nvSpPr>
        <p:spPr>
          <a:xfrm>
            <a:off x="6589050" y="1322300"/>
            <a:ext cx="616200" cy="16809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1"/>
          <p:cNvSpPr txBox="1"/>
          <p:nvPr>
            <p:ph idx="1" type="body"/>
          </p:nvPr>
        </p:nvSpPr>
        <p:spPr>
          <a:xfrm>
            <a:off x="6884900" y="1901025"/>
            <a:ext cx="17997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53" name="Google Shape;353;p31"/>
          <p:cNvSpPr/>
          <p:nvPr/>
        </p:nvSpPr>
        <p:spPr>
          <a:xfrm>
            <a:off x="2926200" y="3877025"/>
            <a:ext cx="2224800" cy="68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Translation (variable-length)</a:t>
            </a:r>
            <a:r>
              <a:rPr lang="en"/>
              <a:t> Decoder</a:t>
            </a:r>
            <a:endParaRPr/>
          </a:p>
        </p:txBody>
      </p:sp>
      <p:cxnSp>
        <p:nvCxnSpPr>
          <p:cNvPr id="354" name="Google Shape;354;p31"/>
          <p:cNvCxnSpPr>
            <a:stCxn id="339" idx="2"/>
            <a:endCxn id="353" idx="0"/>
          </p:cNvCxnSpPr>
          <p:nvPr/>
        </p:nvCxnSpPr>
        <p:spPr>
          <a:xfrm>
            <a:off x="2883875" y="2958175"/>
            <a:ext cx="1154700" cy="9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31"/>
          <p:cNvCxnSpPr>
            <a:stCxn id="340" idx="2"/>
            <a:endCxn id="353" idx="0"/>
          </p:cNvCxnSpPr>
          <p:nvPr/>
        </p:nvCxnSpPr>
        <p:spPr>
          <a:xfrm>
            <a:off x="3950675" y="2958175"/>
            <a:ext cx="87900" cy="9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31"/>
          <p:cNvCxnSpPr>
            <a:stCxn id="341" idx="2"/>
            <a:endCxn id="353" idx="0"/>
          </p:cNvCxnSpPr>
          <p:nvPr/>
        </p:nvCxnSpPr>
        <p:spPr>
          <a:xfrm flipH="1">
            <a:off x="4038575" y="2958175"/>
            <a:ext cx="902700" cy="9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31"/>
          <p:cNvCxnSpPr>
            <a:stCxn id="342" idx="2"/>
            <a:endCxn id="353" idx="0"/>
          </p:cNvCxnSpPr>
          <p:nvPr/>
        </p:nvCxnSpPr>
        <p:spPr>
          <a:xfrm flipH="1">
            <a:off x="4038575" y="2958175"/>
            <a:ext cx="1969500" cy="9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p31"/>
          <p:cNvCxnSpPr/>
          <p:nvPr/>
        </p:nvCxnSpPr>
        <p:spPr>
          <a:xfrm>
            <a:off x="5184400" y="4171625"/>
            <a:ext cx="4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" name="Google Shape;359;p31"/>
          <p:cNvSpPr txBox="1"/>
          <p:nvPr>
            <p:ph idx="1" type="body"/>
          </p:nvPr>
        </p:nvSpPr>
        <p:spPr>
          <a:xfrm>
            <a:off x="5560925" y="3931325"/>
            <a:ext cx="20658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Sentence in target language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Back Propagation Algorithm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Back Propagation Through Time (BPTT)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Attention Overview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Recurrent Networks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Attention + Recurrent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Attention Only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TensorFlow Coding</a:t>
            </a:r>
            <a:endParaRPr/>
          </a:p>
        </p:txBody>
      </p:sp>
      <p:sp>
        <p:nvSpPr>
          <p:cNvPr id="365" name="Google Shape;36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Back Propagation Algorithm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Back Propagation Through Time (BPTT)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Attention Overview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Recurrent Networks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Attention + Recurrent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Attention Only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TensorFlow Coding</a:t>
            </a:r>
            <a:endParaRPr/>
          </a:p>
        </p:txBody>
      </p:sp>
      <p:sp>
        <p:nvSpPr>
          <p:cNvPr id="371" name="Google Shape;37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cxnSp>
        <p:nvCxnSpPr>
          <p:cNvPr id="372" name="Google Shape;372;p33"/>
          <p:cNvCxnSpPr/>
          <p:nvPr/>
        </p:nvCxnSpPr>
        <p:spPr>
          <a:xfrm rot="10800000">
            <a:off x="4370175" y="1355900"/>
            <a:ext cx="941400" cy="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 Algorithm (backprop)</a:t>
            </a:r>
            <a:endParaRPr/>
          </a:p>
        </p:txBody>
      </p:sp>
      <p:sp>
        <p:nvSpPr>
          <p:cNvPr id="378" name="Google Shape;378;p34"/>
          <p:cNvSpPr txBox="1"/>
          <p:nvPr>
            <p:ph idx="1" type="body"/>
          </p:nvPr>
        </p:nvSpPr>
        <p:spPr>
          <a:xfrm>
            <a:off x="311700" y="1152475"/>
            <a:ext cx="8520600" cy="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Neural Network can be seen as a directed acyclic “graph”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79" name="Google Shape;379;p34"/>
          <p:cNvSpPr txBox="1"/>
          <p:nvPr/>
        </p:nvSpPr>
        <p:spPr>
          <a:xfrm>
            <a:off x="8396258" y="4891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380" name="Google Shape;380;p34"/>
          <p:cNvSpPr/>
          <p:nvPr/>
        </p:nvSpPr>
        <p:spPr>
          <a:xfrm>
            <a:off x="1442200" y="2128500"/>
            <a:ext cx="917700" cy="62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multiply</a:t>
            </a:r>
            <a:endParaRPr/>
          </a:p>
        </p:txBody>
      </p:sp>
      <p:sp>
        <p:nvSpPr>
          <p:cNvPr id="381" name="Google Shape;381;p34"/>
          <p:cNvSpPr/>
          <p:nvPr/>
        </p:nvSpPr>
        <p:spPr>
          <a:xfrm>
            <a:off x="1442200" y="3711175"/>
            <a:ext cx="917700" cy="62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</a:t>
            </a:r>
            <a:endParaRPr/>
          </a:p>
        </p:txBody>
      </p:sp>
      <p:sp>
        <p:nvSpPr>
          <p:cNvPr id="382" name="Google Shape;382;p34"/>
          <p:cNvSpPr/>
          <p:nvPr/>
        </p:nvSpPr>
        <p:spPr>
          <a:xfrm>
            <a:off x="2794750" y="2653350"/>
            <a:ext cx="917700" cy="62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concat</a:t>
            </a:r>
            <a:endParaRPr/>
          </a:p>
        </p:txBody>
      </p:sp>
      <p:sp>
        <p:nvSpPr>
          <p:cNvPr id="383" name="Google Shape;383;p34"/>
          <p:cNvSpPr/>
          <p:nvPr/>
        </p:nvSpPr>
        <p:spPr>
          <a:xfrm>
            <a:off x="4147300" y="2653350"/>
            <a:ext cx="917700" cy="62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σ</a:t>
            </a:r>
            <a:endParaRPr/>
          </a:p>
        </p:txBody>
      </p:sp>
      <p:cxnSp>
        <p:nvCxnSpPr>
          <p:cNvPr id="384" name="Google Shape;384;p34"/>
          <p:cNvCxnSpPr>
            <a:stCxn id="385" idx="3"/>
            <a:endCxn id="380" idx="1"/>
          </p:cNvCxnSpPr>
          <p:nvPr/>
        </p:nvCxnSpPr>
        <p:spPr>
          <a:xfrm flipH="1" rot="10800000">
            <a:off x="443710" y="2441249"/>
            <a:ext cx="9984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" name="Google Shape;386;p34"/>
          <p:cNvCxnSpPr>
            <a:stCxn id="385" idx="3"/>
            <a:endCxn id="381" idx="1"/>
          </p:cNvCxnSpPr>
          <p:nvPr/>
        </p:nvCxnSpPr>
        <p:spPr>
          <a:xfrm>
            <a:off x="443710" y="3050849"/>
            <a:ext cx="998400" cy="9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7" name="Google Shape;387;p34"/>
          <p:cNvCxnSpPr>
            <a:stCxn id="380" idx="3"/>
            <a:endCxn id="382" idx="1"/>
          </p:cNvCxnSpPr>
          <p:nvPr/>
        </p:nvCxnSpPr>
        <p:spPr>
          <a:xfrm>
            <a:off x="2359900" y="2441100"/>
            <a:ext cx="435000" cy="52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p34"/>
          <p:cNvCxnSpPr>
            <a:stCxn id="381" idx="3"/>
            <a:endCxn id="382" idx="1"/>
          </p:cNvCxnSpPr>
          <p:nvPr/>
        </p:nvCxnSpPr>
        <p:spPr>
          <a:xfrm flipH="1" rot="10800000">
            <a:off x="2359900" y="2965975"/>
            <a:ext cx="435000" cy="105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x" id="385" name="Google Shape;385;p3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36" y="2854049"/>
            <a:ext cx="339674" cy="39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34"/>
          <p:cNvCxnSpPr>
            <a:stCxn id="382" idx="3"/>
            <a:endCxn id="383" idx="1"/>
          </p:cNvCxnSpPr>
          <p:nvPr/>
        </p:nvCxnSpPr>
        <p:spPr>
          <a:xfrm>
            <a:off x="3712450" y="2965950"/>
            <a:ext cx="43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0" name="Google Shape;390;p34"/>
          <p:cNvCxnSpPr>
            <a:stCxn id="383" idx="3"/>
          </p:cNvCxnSpPr>
          <p:nvPr/>
        </p:nvCxnSpPr>
        <p:spPr>
          <a:xfrm>
            <a:off x="5065000" y="2965950"/>
            <a:ext cx="33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h(x; W_1, W_2)" id="391" name="Google Shape;391;p3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601" y="2753700"/>
            <a:ext cx="1985950" cy="42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1" id="392" name="Google Shape;392;p34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3700" y="1603675"/>
            <a:ext cx="434700" cy="317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2" id="393" name="Google Shape;393;p34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3650" y="3083326"/>
            <a:ext cx="434700" cy="3178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34"/>
          <p:cNvCxnSpPr>
            <a:stCxn id="392" idx="2"/>
            <a:endCxn id="380" idx="0"/>
          </p:cNvCxnSpPr>
          <p:nvPr/>
        </p:nvCxnSpPr>
        <p:spPr>
          <a:xfrm>
            <a:off x="1901050" y="1921551"/>
            <a:ext cx="0" cy="2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" name="Google Shape;395;p34"/>
          <p:cNvCxnSpPr>
            <a:stCxn id="393" idx="2"/>
            <a:endCxn id="381" idx="0"/>
          </p:cNvCxnSpPr>
          <p:nvPr/>
        </p:nvCxnSpPr>
        <p:spPr>
          <a:xfrm>
            <a:off x="1901000" y="3401184"/>
            <a:ext cx="0" cy="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" name="Google Shape;396;p34"/>
          <p:cNvSpPr txBox="1"/>
          <p:nvPr>
            <p:ph idx="1" type="body"/>
          </p:nvPr>
        </p:nvSpPr>
        <p:spPr>
          <a:xfrm>
            <a:off x="2692775" y="3420175"/>
            <a:ext cx="6353700" cy="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Loss can be measured between model output and expected output. The gradient of loss can be backpropagated (i.e. efficient computation of chain rule)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\mathcal{L} = \sum_{x, y} L(y, h(x; W_1, W_2))" id="397" name="Google Shape;397;p34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707" y="4646375"/>
            <a:ext cx="4666618" cy="5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5"/>
          <p:cNvSpPr txBox="1"/>
          <p:nvPr>
            <p:ph type="title"/>
          </p:nvPr>
        </p:nvSpPr>
        <p:spPr>
          <a:xfrm>
            <a:off x="104025" y="71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 Algorithm (backprop)</a:t>
            </a:r>
            <a:endParaRPr/>
          </a:p>
        </p:txBody>
      </p:sp>
      <p:sp>
        <p:nvSpPr>
          <p:cNvPr id="403" name="Google Shape;403;p35"/>
          <p:cNvSpPr txBox="1"/>
          <p:nvPr/>
        </p:nvSpPr>
        <p:spPr>
          <a:xfrm>
            <a:off x="8396258" y="4891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404" name="Google Shape;404;p35"/>
          <p:cNvSpPr/>
          <p:nvPr/>
        </p:nvSpPr>
        <p:spPr>
          <a:xfrm>
            <a:off x="1442200" y="1214100"/>
            <a:ext cx="917700" cy="62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multiply</a:t>
            </a:r>
            <a:endParaRPr/>
          </a:p>
        </p:txBody>
      </p:sp>
      <p:sp>
        <p:nvSpPr>
          <p:cNvPr id="405" name="Google Shape;405;p35"/>
          <p:cNvSpPr/>
          <p:nvPr/>
        </p:nvSpPr>
        <p:spPr>
          <a:xfrm>
            <a:off x="1442200" y="2796775"/>
            <a:ext cx="917700" cy="62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</a:t>
            </a:r>
            <a:endParaRPr/>
          </a:p>
        </p:txBody>
      </p:sp>
      <p:sp>
        <p:nvSpPr>
          <p:cNvPr id="406" name="Google Shape;406;p35"/>
          <p:cNvSpPr/>
          <p:nvPr/>
        </p:nvSpPr>
        <p:spPr>
          <a:xfrm>
            <a:off x="2794750" y="1738950"/>
            <a:ext cx="917700" cy="62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concat</a:t>
            </a:r>
            <a:endParaRPr/>
          </a:p>
        </p:txBody>
      </p:sp>
      <p:sp>
        <p:nvSpPr>
          <p:cNvPr id="407" name="Google Shape;407;p35"/>
          <p:cNvSpPr/>
          <p:nvPr/>
        </p:nvSpPr>
        <p:spPr>
          <a:xfrm>
            <a:off x="4147300" y="1738950"/>
            <a:ext cx="917700" cy="62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σ</a:t>
            </a:r>
            <a:endParaRPr/>
          </a:p>
        </p:txBody>
      </p:sp>
      <p:cxnSp>
        <p:nvCxnSpPr>
          <p:cNvPr id="408" name="Google Shape;408;p35"/>
          <p:cNvCxnSpPr>
            <a:stCxn id="409" idx="3"/>
            <a:endCxn id="404" idx="1"/>
          </p:cNvCxnSpPr>
          <p:nvPr/>
        </p:nvCxnSpPr>
        <p:spPr>
          <a:xfrm flipH="1" rot="10800000">
            <a:off x="443710" y="1526849"/>
            <a:ext cx="9984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p35"/>
          <p:cNvCxnSpPr>
            <a:stCxn id="409" idx="3"/>
            <a:endCxn id="405" idx="1"/>
          </p:cNvCxnSpPr>
          <p:nvPr/>
        </p:nvCxnSpPr>
        <p:spPr>
          <a:xfrm>
            <a:off x="443710" y="2136449"/>
            <a:ext cx="998400" cy="9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35"/>
          <p:cNvCxnSpPr>
            <a:stCxn id="404" idx="3"/>
            <a:endCxn id="406" idx="1"/>
          </p:cNvCxnSpPr>
          <p:nvPr/>
        </p:nvCxnSpPr>
        <p:spPr>
          <a:xfrm>
            <a:off x="2359900" y="1526700"/>
            <a:ext cx="435000" cy="52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2" name="Google Shape;412;p35"/>
          <p:cNvCxnSpPr>
            <a:stCxn id="405" idx="3"/>
            <a:endCxn id="406" idx="1"/>
          </p:cNvCxnSpPr>
          <p:nvPr/>
        </p:nvCxnSpPr>
        <p:spPr>
          <a:xfrm flipH="1" rot="10800000">
            <a:off x="2359900" y="2051575"/>
            <a:ext cx="435000" cy="105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x" id="409" name="Google Shape;409;p3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36" y="1939649"/>
            <a:ext cx="339674" cy="39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35"/>
          <p:cNvCxnSpPr>
            <a:stCxn id="406" idx="3"/>
            <a:endCxn id="407" idx="1"/>
          </p:cNvCxnSpPr>
          <p:nvPr/>
        </p:nvCxnSpPr>
        <p:spPr>
          <a:xfrm>
            <a:off x="3712450" y="2051550"/>
            <a:ext cx="43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35"/>
          <p:cNvCxnSpPr>
            <a:stCxn id="407" idx="3"/>
          </p:cNvCxnSpPr>
          <p:nvPr/>
        </p:nvCxnSpPr>
        <p:spPr>
          <a:xfrm>
            <a:off x="5065000" y="2051550"/>
            <a:ext cx="33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h(x; W_1, W_2)" id="415" name="Google Shape;415;p3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601" y="1839300"/>
            <a:ext cx="1985950" cy="42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1" id="416" name="Google Shape;416;p3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3700" y="689275"/>
            <a:ext cx="434700" cy="317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2" id="417" name="Google Shape;417;p35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3650" y="2168926"/>
            <a:ext cx="434700" cy="3178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p35"/>
          <p:cNvCxnSpPr>
            <a:stCxn id="416" idx="2"/>
            <a:endCxn id="404" idx="0"/>
          </p:cNvCxnSpPr>
          <p:nvPr/>
        </p:nvCxnSpPr>
        <p:spPr>
          <a:xfrm>
            <a:off x="1901050" y="1007151"/>
            <a:ext cx="0" cy="2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35"/>
          <p:cNvCxnSpPr>
            <a:stCxn id="417" idx="2"/>
            <a:endCxn id="405" idx="0"/>
          </p:cNvCxnSpPr>
          <p:nvPr/>
        </p:nvCxnSpPr>
        <p:spPr>
          <a:xfrm>
            <a:off x="1901000" y="2486784"/>
            <a:ext cx="0" cy="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\mathcal{L} = \sum_{x, y} L(y, h(x; W_1, W_2))" id="420" name="Google Shape;420;p35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75982" y="2796775"/>
            <a:ext cx="4666618" cy="52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frac{\partial \mathcal{L}}{\partial W_1}, \frac{\partial \mathcal{L}}{\partial W_2}" id="421" name="Google Shape;421;p35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42400" y="3937950"/>
            <a:ext cx="1276600" cy="5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5"/>
          <p:cNvSpPr txBox="1"/>
          <p:nvPr>
            <p:ph idx="1" type="body"/>
          </p:nvPr>
        </p:nvSpPr>
        <p:spPr>
          <a:xfrm>
            <a:off x="867350" y="3974850"/>
            <a:ext cx="7836300" cy="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Want:                          to optimize W</a:t>
            </a:r>
            <a:r>
              <a:rPr baseline="-25000" lang="en">
                <a:solidFill>
                  <a:srgbClr val="000000"/>
                </a:solidFill>
              </a:rPr>
              <a:t>1, </a:t>
            </a:r>
            <a:r>
              <a:rPr lang="en">
                <a:solidFill>
                  <a:srgbClr val="000000"/>
                </a:solidFill>
              </a:rPr>
              <a:t>W</a:t>
            </a:r>
            <a:r>
              <a:rPr baseline="-25000" lang="en">
                <a:solidFill>
                  <a:srgbClr val="000000"/>
                </a:solidFill>
              </a:rPr>
              <a:t>2 </a:t>
            </a:r>
            <a:r>
              <a:rPr lang="en">
                <a:solidFill>
                  <a:srgbClr val="000000"/>
                </a:solidFill>
              </a:rPr>
              <a:t> via gradient descent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6"/>
          <p:cNvSpPr txBox="1"/>
          <p:nvPr>
            <p:ph type="title"/>
          </p:nvPr>
        </p:nvSpPr>
        <p:spPr>
          <a:xfrm>
            <a:off x="104025" y="71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 Algorithm (backprop)</a:t>
            </a:r>
            <a:endParaRPr/>
          </a:p>
        </p:txBody>
      </p:sp>
      <p:sp>
        <p:nvSpPr>
          <p:cNvPr id="428" name="Google Shape;428;p36"/>
          <p:cNvSpPr txBox="1"/>
          <p:nvPr/>
        </p:nvSpPr>
        <p:spPr>
          <a:xfrm>
            <a:off x="8396258" y="4891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429" name="Google Shape;429;p36"/>
          <p:cNvSpPr/>
          <p:nvPr/>
        </p:nvSpPr>
        <p:spPr>
          <a:xfrm>
            <a:off x="1274800" y="2620175"/>
            <a:ext cx="917700" cy="62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multiply</a:t>
            </a:r>
            <a:endParaRPr/>
          </a:p>
        </p:txBody>
      </p:sp>
      <p:cxnSp>
        <p:nvCxnSpPr>
          <p:cNvPr id="430" name="Google Shape;430;p36"/>
          <p:cNvCxnSpPr>
            <a:stCxn id="431" idx="3"/>
            <a:endCxn id="429" idx="1"/>
          </p:cNvCxnSpPr>
          <p:nvPr/>
        </p:nvCxnSpPr>
        <p:spPr>
          <a:xfrm>
            <a:off x="743960" y="2932774"/>
            <a:ext cx="53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p36"/>
          <p:cNvCxnSpPr>
            <a:stCxn id="429" idx="3"/>
          </p:cNvCxnSpPr>
          <p:nvPr/>
        </p:nvCxnSpPr>
        <p:spPr>
          <a:xfrm>
            <a:off x="2192500" y="2932775"/>
            <a:ext cx="68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x" id="431" name="Google Shape;431;p3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86" y="2735974"/>
            <a:ext cx="339674" cy="39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" name="Google Shape;433;p36"/>
          <p:cNvCxnSpPr>
            <a:stCxn id="434" idx="2"/>
            <a:endCxn id="429" idx="0"/>
          </p:cNvCxnSpPr>
          <p:nvPr/>
        </p:nvCxnSpPr>
        <p:spPr>
          <a:xfrm>
            <a:off x="1733650" y="2196875"/>
            <a:ext cx="0" cy="4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5" name="Google Shape;435;p36"/>
          <p:cNvSpPr txBox="1"/>
          <p:nvPr>
            <p:ph idx="1" type="body"/>
          </p:nvPr>
        </p:nvSpPr>
        <p:spPr>
          <a:xfrm>
            <a:off x="103575" y="3963711"/>
            <a:ext cx="8953200" cy="8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Running from top-to-bottom (right-to-left in diagram) using topological sort provides an elegant way of deducing the neural connections W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6" name="Google Shape;436;p36"/>
          <p:cNvSpPr txBox="1"/>
          <p:nvPr>
            <p:ph idx="1" type="body"/>
          </p:nvPr>
        </p:nvSpPr>
        <p:spPr>
          <a:xfrm>
            <a:off x="192750" y="698250"/>
            <a:ext cx="6251700" cy="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Every block must provide forward pass and backward pass: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7" name="Google Shape;437;p36"/>
          <p:cNvSpPr txBox="1"/>
          <p:nvPr>
            <p:ph idx="1" type="body"/>
          </p:nvPr>
        </p:nvSpPr>
        <p:spPr>
          <a:xfrm>
            <a:off x="1274800" y="1288588"/>
            <a:ext cx="1147500" cy="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u="sng">
                <a:solidFill>
                  <a:srgbClr val="000000"/>
                </a:solidFill>
              </a:rPr>
              <a:t>Forward</a:t>
            </a:r>
            <a:endParaRPr b="1" u="sng">
              <a:solidFill>
                <a:srgbClr val="000000"/>
              </a:solidFill>
            </a:endParaRPr>
          </a:p>
        </p:txBody>
      </p:sp>
      <p:pic>
        <p:nvPicPr>
          <p:cNvPr descr="W" id="438" name="Google Shape;438;p3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3813" y="1904250"/>
            <a:ext cx="339676" cy="2925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" id="439" name="Google Shape;439;p36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7176" y="2692245"/>
            <a:ext cx="339676" cy="481069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4149525" y="2597963"/>
            <a:ext cx="917700" cy="62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multiply</a:t>
            </a:r>
            <a:endParaRPr/>
          </a:p>
        </p:txBody>
      </p:sp>
      <p:cxnSp>
        <p:nvCxnSpPr>
          <p:cNvPr id="441" name="Google Shape;441;p36"/>
          <p:cNvCxnSpPr>
            <a:stCxn id="440" idx="1"/>
          </p:cNvCxnSpPr>
          <p:nvPr/>
        </p:nvCxnSpPr>
        <p:spPr>
          <a:xfrm rot="10800000">
            <a:off x="3893925" y="2910563"/>
            <a:ext cx="25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2" name="Google Shape;442;p36"/>
          <p:cNvCxnSpPr>
            <a:stCxn id="443" idx="1"/>
            <a:endCxn id="440" idx="3"/>
          </p:cNvCxnSpPr>
          <p:nvPr/>
        </p:nvCxnSpPr>
        <p:spPr>
          <a:xfrm rot="10800000">
            <a:off x="5067088" y="2910563"/>
            <a:ext cx="32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4" name="Google Shape;444;p36"/>
          <p:cNvCxnSpPr>
            <a:endCxn id="440" idx="0"/>
          </p:cNvCxnSpPr>
          <p:nvPr/>
        </p:nvCxnSpPr>
        <p:spPr>
          <a:xfrm>
            <a:off x="4608375" y="2174663"/>
            <a:ext cx="0" cy="4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5" name="Google Shape;445;p36"/>
          <p:cNvSpPr txBox="1"/>
          <p:nvPr>
            <p:ph idx="1" type="body"/>
          </p:nvPr>
        </p:nvSpPr>
        <p:spPr>
          <a:xfrm>
            <a:off x="5878900" y="1288600"/>
            <a:ext cx="1276500" cy="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u="sng">
                <a:solidFill>
                  <a:srgbClr val="000000"/>
                </a:solidFill>
              </a:rPr>
              <a:t>Backward</a:t>
            </a:r>
            <a:endParaRPr b="1" u="sng">
              <a:solidFill>
                <a:srgbClr val="000000"/>
              </a:solidFill>
            </a:endParaRPr>
          </a:p>
        </p:txBody>
      </p:sp>
      <p:pic>
        <p:nvPicPr>
          <p:cNvPr descr="W" id="446" name="Google Shape;446;p3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538" y="1882038"/>
            <a:ext cx="339676" cy="292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36"/>
          <p:cNvCxnSpPr/>
          <p:nvPr/>
        </p:nvCxnSpPr>
        <p:spPr>
          <a:xfrm>
            <a:off x="3439075" y="1361525"/>
            <a:ext cx="0" cy="23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\frac{\partial \mathcal{L}}{\partial z}" id="443" name="Google Shape;443;p36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8388" y="2578875"/>
            <a:ext cx="530700" cy="663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frac{\partial \mathcal{L}}{\partial x}" id="448" name="Google Shape;448;p36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68185" y="2670288"/>
            <a:ext cx="420000" cy="52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frac{\partial \mathcal{L}}{\partial W}" id="449" name="Google Shape;449;p36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51300" y="1622961"/>
            <a:ext cx="548700" cy="570652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6"/>
          <p:cNvSpPr/>
          <p:nvPr/>
        </p:nvSpPr>
        <p:spPr>
          <a:xfrm>
            <a:off x="7155475" y="2549650"/>
            <a:ext cx="917700" cy="62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multiply</a:t>
            </a:r>
            <a:endParaRPr/>
          </a:p>
        </p:txBody>
      </p:sp>
      <p:cxnSp>
        <p:nvCxnSpPr>
          <p:cNvPr id="451" name="Google Shape;451;p36"/>
          <p:cNvCxnSpPr>
            <a:stCxn id="452" idx="3"/>
            <a:endCxn id="450" idx="1"/>
          </p:cNvCxnSpPr>
          <p:nvPr/>
        </p:nvCxnSpPr>
        <p:spPr>
          <a:xfrm>
            <a:off x="6907010" y="2862249"/>
            <a:ext cx="24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3" name="Google Shape;453;p36"/>
          <p:cNvCxnSpPr>
            <a:stCxn id="454" idx="1"/>
            <a:endCxn id="450" idx="3"/>
          </p:cNvCxnSpPr>
          <p:nvPr/>
        </p:nvCxnSpPr>
        <p:spPr>
          <a:xfrm rot="10800000">
            <a:off x="8073038" y="2862250"/>
            <a:ext cx="32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x" id="452" name="Google Shape;452;p3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7336" y="2665449"/>
            <a:ext cx="339674" cy="39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5" name="Google Shape;455;p36"/>
          <p:cNvCxnSpPr>
            <a:stCxn id="450" idx="0"/>
          </p:cNvCxnSpPr>
          <p:nvPr/>
        </p:nvCxnSpPr>
        <p:spPr>
          <a:xfrm rot="10800000">
            <a:off x="7614325" y="2191150"/>
            <a:ext cx="0" cy="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\frac{\partial \mathcal{L}}{\partial z}" id="454" name="Google Shape;454;p36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94338" y="2530563"/>
            <a:ext cx="530700" cy="6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 Derivation Rules</a:t>
            </a:r>
            <a:endParaRPr/>
          </a:p>
        </p:txBody>
      </p:sp>
      <p:sp>
        <p:nvSpPr>
          <p:cNvPr id="461" name="Google Shape;46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practice, no need to derive by-hand. Tensorflow does it for us!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However, being aware can influence your decisions.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by-hand derivation of: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Element-wise Activation.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Matrix Multiply.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Concatenation.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Element-wise Addition.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L1/L2 Regularization of Parameters.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Back Propagation Algorithm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Back Propagation Through Time (BPTT)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Attention Overview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Recurrent Networks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Attention + Recurrent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Attention Only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TensorFlow Coding</a:t>
            </a:r>
            <a:endParaRPr/>
          </a:p>
        </p:txBody>
      </p:sp>
      <p:sp>
        <p:nvSpPr>
          <p:cNvPr id="467" name="Google Shape;46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cxnSp>
        <p:nvCxnSpPr>
          <p:cNvPr id="468" name="Google Shape;468;p38"/>
          <p:cNvCxnSpPr/>
          <p:nvPr/>
        </p:nvCxnSpPr>
        <p:spPr>
          <a:xfrm rot="10800000">
            <a:off x="5541900" y="1723500"/>
            <a:ext cx="941400" cy="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9"/>
          <p:cNvSpPr txBox="1"/>
          <p:nvPr>
            <p:ph type="title"/>
          </p:nvPr>
        </p:nvSpPr>
        <p:spPr>
          <a:xfrm>
            <a:off x="104025" y="71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 Through Time</a:t>
            </a:r>
            <a:endParaRPr/>
          </a:p>
        </p:txBody>
      </p:sp>
      <p:sp>
        <p:nvSpPr>
          <p:cNvPr id="474" name="Google Shape;474;p39"/>
          <p:cNvSpPr txBox="1"/>
          <p:nvPr/>
        </p:nvSpPr>
        <p:spPr>
          <a:xfrm>
            <a:off x="8396258" y="4891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475" name="Google Shape;475;p39"/>
          <p:cNvSpPr/>
          <p:nvPr/>
        </p:nvSpPr>
        <p:spPr>
          <a:xfrm>
            <a:off x="1808200" y="1553375"/>
            <a:ext cx="917700" cy="62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multiply</a:t>
            </a:r>
            <a:endParaRPr/>
          </a:p>
        </p:txBody>
      </p:sp>
      <p:cxnSp>
        <p:nvCxnSpPr>
          <p:cNvPr id="476" name="Google Shape;476;p39"/>
          <p:cNvCxnSpPr>
            <a:stCxn id="477" idx="2"/>
            <a:endCxn id="475" idx="0"/>
          </p:cNvCxnSpPr>
          <p:nvPr/>
        </p:nvCxnSpPr>
        <p:spPr>
          <a:xfrm flipH="1">
            <a:off x="2267050" y="1130000"/>
            <a:ext cx="2667000" cy="4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x_1" id="478" name="Google Shape;478;p3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137" y="2534650"/>
            <a:ext cx="618100" cy="47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vec{0}" id="479" name="Google Shape;479;p3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75" y="1491013"/>
            <a:ext cx="339676" cy="7757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_2" id="480" name="Google Shape;480;p39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0125" y="2590719"/>
            <a:ext cx="618100" cy="471306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9"/>
          <p:cNvSpPr/>
          <p:nvPr/>
        </p:nvSpPr>
        <p:spPr>
          <a:xfrm>
            <a:off x="683325" y="1682075"/>
            <a:ext cx="9177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concat</a:t>
            </a:r>
            <a:endParaRPr/>
          </a:p>
        </p:txBody>
      </p:sp>
      <p:pic>
        <p:nvPicPr>
          <p:cNvPr descr="x_L" id="482" name="Google Shape;482;p39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6442" y="2534650"/>
            <a:ext cx="694358" cy="4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9"/>
          <p:cNvSpPr/>
          <p:nvPr/>
        </p:nvSpPr>
        <p:spPr>
          <a:xfrm>
            <a:off x="2895600" y="1768914"/>
            <a:ext cx="285000" cy="194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σ</a:t>
            </a:r>
            <a:endParaRPr/>
          </a:p>
        </p:txBody>
      </p:sp>
      <p:cxnSp>
        <p:nvCxnSpPr>
          <p:cNvPr id="484" name="Google Shape;484;p39"/>
          <p:cNvCxnSpPr>
            <a:stCxn id="481" idx="3"/>
            <a:endCxn id="475" idx="1"/>
          </p:cNvCxnSpPr>
          <p:nvPr/>
        </p:nvCxnSpPr>
        <p:spPr>
          <a:xfrm flipH="1" rot="10800000">
            <a:off x="1601025" y="1865975"/>
            <a:ext cx="2073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5" name="Google Shape;485;p39"/>
          <p:cNvCxnSpPr>
            <a:stCxn id="475" idx="3"/>
            <a:endCxn id="483" idx="1"/>
          </p:cNvCxnSpPr>
          <p:nvPr/>
        </p:nvCxnSpPr>
        <p:spPr>
          <a:xfrm>
            <a:off x="2725900" y="1865975"/>
            <a:ext cx="16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6" name="Google Shape;486;p39"/>
          <p:cNvCxnSpPr>
            <a:stCxn id="483" idx="3"/>
            <a:endCxn id="487" idx="1"/>
          </p:cNvCxnSpPr>
          <p:nvPr/>
        </p:nvCxnSpPr>
        <p:spPr>
          <a:xfrm>
            <a:off x="3180600" y="1865964"/>
            <a:ext cx="1698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8" name="Google Shape;488;p39"/>
          <p:cNvSpPr/>
          <p:nvPr/>
        </p:nvSpPr>
        <p:spPr>
          <a:xfrm>
            <a:off x="4475200" y="1553375"/>
            <a:ext cx="917700" cy="62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multiply</a:t>
            </a:r>
            <a:endParaRPr/>
          </a:p>
        </p:txBody>
      </p:sp>
      <p:cxnSp>
        <p:nvCxnSpPr>
          <p:cNvPr id="489" name="Google Shape;489;p39"/>
          <p:cNvCxnSpPr>
            <a:endCxn id="488" idx="0"/>
          </p:cNvCxnSpPr>
          <p:nvPr/>
        </p:nvCxnSpPr>
        <p:spPr>
          <a:xfrm>
            <a:off x="4934050" y="1130075"/>
            <a:ext cx="0" cy="4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W" id="477" name="Google Shape;477;p39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4213" y="837450"/>
            <a:ext cx="339676" cy="29254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9"/>
          <p:cNvSpPr/>
          <p:nvPr/>
        </p:nvSpPr>
        <p:spPr>
          <a:xfrm>
            <a:off x="3350325" y="1682075"/>
            <a:ext cx="9177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concat</a:t>
            </a:r>
            <a:endParaRPr/>
          </a:p>
        </p:txBody>
      </p:sp>
      <p:sp>
        <p:nvSpPr>
          <p:cNvPr id="491" name="Google Shape;491;p39"/>
          <p:cNvSpPr/>
          <p:nvPr/>
        </p:nvSpPr>
        <p:spPr>
          <a:xfrm>
            <a:off x="5562600" y="1768914"/>
            <a:ext cx="285000" cy="194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σ</a:t>
            </a:r>
            <a:endParaRPr/>
          </a:p>
        </p:txBody>
      </p:sp>
      <p:cxnSp>
        <p:nvCxnSpPr>
          <p:cNvPr id="492" name="Google Shape;492;p39"/>
          <p:cNvCxnSpPr>
            <a:stCxn id="490" idx="3"/>
            <a:endCxn id="488" idx="1"/>
          </p:cNvCxnSpPr>
          <p:nvPr/>
        </p:nvCxnSpPr>
        <p:spPr>
          <a:xfrm flipH="1" rot="10800000">
            <a:off x="4268025" y="1865975"/>
            <a:ext cx="2073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" name="Google Shape;493;p39"/>
          <p:cNvCxnSpPr>
            <a:stCxn id="488" idx="3"/>
            <a:endCxn id="491" idx="1"/>
          </p:cNvCxnSpPr>
          <p:nvPr/>
        </p:nvCxnSpPr>
        <p:spPr>
          <a:xfrm>
            <a:off x="5392900" y="1865975"/>
            <a:ext cx="16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4" name="Google Shape;494;p39"/>
          <p:cNvCxnSpPr>
            <a:stCxn id="491" idx="3"/>
          </p:cNvCxnSpPr>
          <p:nvPr/>
        </p:nvCxnSpPr>
        <p:spPr>
          <a:xfrm>
            <a:off x="5847600" y="1865964"/>
            <a:ext cx="1698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5" name="Google Shape;495;p39"/>
          <p:cNvSpPr/>
          <p:nvPr/>
        </p:nvSpPr>
        <p:spPr>
          <a:xfrm>
            <a:off x="7523200" y="1553375"/>
            <a:ext cx="917700" cy="62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multiply</a:t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>
            <a:off x="6398325" y="1682075"/>
            <a:ext cx="9177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concat</a:t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>
            <a:off x="8610600" y="1768914"/>
            <a:ext cx="285000" cy="194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σ</a:t>
            </a:r>
            <a:endParaRPr/>
          </a:p>
        </p:txBody>
      </p:sp>
      <p:cxnSp>
        <p:nvCxnSpPr>
          <p:cNvPr id="498" name="Google Shape;498;p39"/>
          <p:cNvCxnSpPr>
            <a:stCxn id="496" idx="3"/>
            <a:endCxn id="495" idx="1"/>
          </p:cNvCxnSpPr>
          <p:nvPr/>
        </p:nvCxnSpPr>
        <p:spPr>
          <a:xfrm flipH="1" rot="10800000">
            <a:off x="7316025" y="1865975"/>
            <a:ext cx="2073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9" name="Google Shape;499;p39"/>
          <p:cNvCxnSpPr>
            <a:stCxn id="495" idx="3"/>
            <a:endCxn id="497" idx="1"/>
          </p:cNvCxnSpPr>
          <p:nvPr/>
        </p:nvCxnSpPr>
        <p:spPr>
          <a:xfrm>
            <a:off x="8440900" y="1865975"/>
            <a:ext cx="16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0" name="Google Shape;500;p39"/>
          <p:cNvCxnSpPr>
            <a:stCxn id="497" idx="3"/>
          </p:cNvCxnSpPr>
          <p:nvPr/>
        </p:nvCxnSpPr>
        <p:spPr>
          <a:xfrm>
            <a:off x="8895600" y="1865964"/>
            <a:ext cx="1698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1" name="Google Shape;501;p39"/>
          <p:cNvSpPr txBox="1"/>
          <p:nvPr>
            <p:ph type="title"/>
          </p:nvPr>
        </p:nvSpPr>
        <p:spPr>
          <a:xfrm>
            <a:off x="5978450" y="1586075"/>
            <a:ext cx="61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cxnSp>
        <p:nvCxnSpPr>
          <p:cNvPr id="502" name="Google Shape;502;p39"/>
          <p:cNvCxnSpPr>
            <a:stCxn id="477" idx="2"/>
            <a:endCxn id="495" idx="0"/>
          </p:cNvCxnSpPr>
          <p:nvPr/>
        </p:nvCxnSpPr>
        <p:spPr>
          <a:xfrm>
            <a:off x="4934050" y="1130000"/>
            <a:ext cx="3048000" cy="4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\mathcal{L}" id="503" name="Google Shape;503;p39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37999" y="1963024"/>
            <a:ext cx="285000" cy="372627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9"/>
          <p:cNvSpPr txBox="1"/>
          <p:nvPr>
            <p:ph idx="1" type="body"/>
          </p:nvPr>
        </p:nvSpPr>
        <p:spPr>
          <a:xfrm>
            <a:off x="56325" y="3403398"/>
            <a:ext cx="47079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How to calculate                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Treat W as if it is different variables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\frac{\partial \mathcal{L}}{\partial W}" id="505" name="Google Shape;505;p39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84218" y="3334350"/>
            <a:ext cx="453172" cy="471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6" name="Google Shape;506;p39"/>
          <p:cNvCxnSpPr>
            <a:stCxn id="478" idx="0"/>
            <a:endCxn id="481" idx="2"/>
          </p:cNvCxnSpPr>
          <p:nvPr/>
        </p:nvCxnSpPr>
        <p:spPr>
          <a:xfrm rot="10800000">
            <a:off x="1142187" y="2075650"/>
            <a:ext cx="0" cy="4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7" name="Google Shape;507;p39"/>
          <p:cNvCxnSpPr/>
          <p:nvPr/>
        </p:nvCxnSpPr>
        <p:spPr>
          <a:xfrm rot="10800000">
            <a:off x="3736912" y="2103700"/>
            <a:ext cx="0" cy="4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8" name="Google Shape;508;p39"/>
          <p:cNvCxnSpPr/>
          <p:nvPr/>
        </p:nvCxnSpPr>
        <p:spPr>
          <a:xfrm rot="10800000">
            <a:off x="6857187" y="2103700"/>
            <a:ext cx="0" cy="4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83100" y="-88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NLP-DL1 Lecture Recap</a:t>
            </a:r>
            <a:endParaRPr/>
          </a:p>
        </p:txBody>
      </p:sp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83100" y="484325"/>
            <a:ext cx="8850300" cy="46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Machine Learning Programs consist of: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Training Data (comes from the task): (x</a:t>
            </a:r>
            <a:r>
              <a:rPr baseline="-25000" lang="en">
                <a:solidFill>
                  <a:srgbClr val="000000"/>
                </a:solidFill>
              </a:rPr>
              <a:t>1</a:t>
            </a:r>
            <a:r>
              <a:rPr lang="en">
                <a:solidFill>
                  <a:srgbClr val="000000"/>
                </a:solidFill>
              </a:rPr>
              <a:t>, y</a:t>
            </a:r>
            <a:r>
              <a:rPr baseline="-25000" lang="en">
                <a:solidFill>
                  <a:srgbClr val="000000"/>
                </a:solidFill>
              </a:rPr>
              <a:t>1</a:t>
            </a:r>
            <a:r>
              <a:rPr lang="en">
                <a:solidFill>
                  <a:srgbClr val="000000"/>
                </a:solidFill>
              </a:rPr>
              <a:t>), … (x</a:t>
            </a:r>
            <a:r>
              <a:rPr baseline="-25000" lang="en">
                <a:solidFill>
                  <a:srgbClr val="000000"/>
                </a:solidFill>
              </a:rPr>
              <a:t>n</a:t>
            </a:r>
            <a:r>
              <a:rPr lang="en">
                <a:solidFill>
                  <a:srgbClr val="000000"/>
                </a:solidFill>
              </a:rPr>
              <a:t>, y</a:t>
            </a:r>
            <a:r>
              <a:rPr baseline="-25000" lang="en">
                <a:solidFill>
                  <a:srgbClr val="000000"/>
                </a:solidFill>
              </a:rPr>
              <a:t>n</a:t>
            </a:r>
            <a:r>
              <a:rPr lang="en">
                <a:solidFill>
                  <a:srgbClr val="000000"/>
                </a:solidFill>
              </a:rPr>
              <a:t>).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Model (</a:t>
            </a:r>
            <a:r>
              <a:rPr lang="en">
                <a:solidFill>
                  <a:srgbClr val="000000"/>
                </a:solidFill>
              </a:rPr>
              <a:t>f</a:t>
            </a:r>
            <a:r>
              <a:rPr lang="en">
                <a:solidFill>
                  <a:srgbClr val="000000"/>
                </a:solidFill>
              </a:rPr>
              <a:t>) is parametrized by Θ and transforms input to output f</a:t>
            </a:r>
            <a:r>
              <a:rPr baseline="-25000" lang="en">
                <a:solidFill>
                  <a:srgbClr val="000000"/>
                </a:solidFill>
              </a:rPr>
              <a:t>Θ </a:t>
            </a:r>
            <a:r>
              <a:rPr lang="en">
                <a:solidFill>
                  <a:srgbClr val="000000"/>
                </a:solidFill>
              </a:rPr>
              <a:t>: x → y.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Θ is trained on on the training data (improves prediction accuracy on training examples)</a:t>
            </a:r>
            <a:endParaRPr>
              <a:solidFill>
                <a:srgbClr val="000000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To minimize a loss measure (L). Usually, cross entropy, as justified by Maximum Likelihood Estimation, Logs-odd-ratio, and Information Theory.</a:t>
            </a:r>
            <a:endParaRPr>
              <a:solidFill>
                <a:srgbClr val="000000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By a training algorithm: Gradient Descent, where gradients are calculated using Backpropagation.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TensorFlow: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Allows us to express the transformation (</a:t>
            </a:r>
            <a:r>
              <a:rPr lang="en">
                <a:solidFill>
                  <a:srgbClr val="000000"/>
                </a:solidFill>
              </a:rPr>
              <a:t>f</a:t>
            </a:r>
            <a:r>
              <a:rPr baseline="-25000" lang="en">
                <a:solidFill>
                  <a:srgbClr val="000000"/>
                </a:solidFill>
              </a:rPr>
              <a:t>Θ </a:t>
            </a:r>
            <a:r>
              <a:rPr lang="en">
                <a:solidFill>
                  <a:srgbClr val="000000"/>
                </a:solidFill>
              </a:rPr>
              <a:t>: x → y) e.g. as a Neural Network.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Derive analytical expressions of </a:t>
            </a:r>
            <a:r>
              <a:rPr i="1" lang="en">
                <a:solidFill>
                  <a:srgbClr val="000000"/>
                </a:solidFill>
              </a:rPr>
              <a:t>symbolic gradients</a:t>
            </a:r>
            <a:r>
              <a:rPr lang="en">
                <a:solidFill>
                  <a:srgbClr val="000000"/>
                </a:solidFill>
              </a:rPr>
              <a:t> of loss (L) w.r.t. Θ.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Perform an update step on Θ using the analytical </a:t>
            </a:r>
            <a:r>
              <a:rPr i="1" lang="en">
                <a:solidFill>
                  <a:srgbClr val="000000"/>
                </a:solidFill>
              </a:rPr>
              <a:t>symbolic gradient</a:t>
            </a:r>
            <a:r>
              <a:rPr lang="en">
                <a:solidFill>
                  <a:srgbClr val="000000"/>
                </a:solidFill>
              </a:rPr>
              <a:t>, which can be evaluated to </a:t>
            </a:r>
            <a:r>
              <a:rPr i="1" lang="en">
                <a:solidFill>
                  <a:srgbClr val="000000"/>
                </a:solidFill>
              </a:rPr>
              <a:t>real gradient</a:t>
            </a:r>
            <a:r>
              <a:rPr lang="en">
                <a:solidFill>
                  <a:srgbClr val="000000"/>
                </a:solidFill>
              </a:rPr>
              <a:t> given a batch of examples.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 coded each document as a flat vector, ignoring relative position of words.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This is fine for some applications (e.g. classification) but we ought to have better performance when adding positional information.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Impossible for Part of Speech tagging or Machine Translation.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0"/>
          <p:cNvSpPr txBox="1"/>
          <p:nvPr>
            <p:ph type="title"/>
          </p:nvPr>
        </p:nvSpPr>
        <p:spPr>
          <a:xfrm>
            <a:off x="104025" y="71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 Through Time</a:t>
            </a:r>
            <a:endParaRPr/>
          </a:p>
        </p:txBody>
      </p:sp>
      <p:sp>
        <p:nvSpPr>
          <p:cNvPr id="514" name="Google Shape;514;p40"/>
          <p:cNvSpPr txBox="1"/>
          <p:nvPr/>
        </p:nvSpPr>
        <p:spPr>
          <a:xfrm>
            <a:off x="8396258" y="4891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515" name="Google Shape;515;p40"/>
          <p:cNvSpPr/>
          <p:nvPr/>
        </p:nvSpPr>
        <p:spPr>
          <a:xfrm>
            <a:off x="1808200" y="1553375"/>
            <a:ext cx="917700" cy="62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multiply</a:t>
            </a:r>
            <a:endParaRPr/>
          </a:p>
        </p:txBody>
      </p:sp>
      <p:cxnSp>
        <p:nvCxnSpPr>
          <p:cNvPr id="516" name="Google Shape;516;p40"/>
          <p:cNvCxnSpPr>
            <a:stCxn id="517" idx="2"/>
            <a:endCxn id="515" idx="0"/>
          </p:cNvCxnSpPr>
          <p:nvPr/>
        </p:nvCxnSpPr>
        <p:spPr>
          <a:xfrm>
            <a:off x="2267050" y="1130075"/>
            <a:ext cx="0" cy="4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x_1" id="518" name="Google Shape;518;p4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137" y="2534650"/>
            <a:ext cx="618100" cy="47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vec{0}" id="519" name="Google Shape;519;p4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75" y="1491013"/>
            <a:ext cx="339676" cy="7757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_2" id="520" name="Google Shape;520;p40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0125" y="2590719"/>
            <a:ext cx="618100" cy="471306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0"/>
          <p:cNvSpPr/>
          <p:nvPr/>
        </p:nvSpPr>
        <p:spPr>
          <a:xfrm>
            <a:off x="683325" y="1682075"/>
            <a:ext cx="9177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concat</a:t>
            </a:r>
            <a:endParaRPr/>
          </a:p>
        </p:txBody>
      </p:sp>
      <p:pic>
        <p:nvPicPr>
          <p:cNvPr descr="x_L" id="522" name="Google Shape;522;p40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6442" y="2534650"/>
            <a:ext cx="694358" cy="4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0"/>
          <p:cNvSpPr/>
          <p:nvPr/>
        </p:nvSpPr>
        <p:spPr>
          <a:xfrm>
            <a:off x="2895600" y="1768914"/>
            <a:ext cx="285000" cy="194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σ</a:t>
            </a:r>
            <a:endParaRPr/>
          </a:p>
        </p:txBody>
      </p:sp>
      <p:cxnSp>
        <p:nvCxnSpPr>
          <p:cNvPr id="524" name="Google Shape;524;p40"/>
          <p:cNvCxnSpPr>
            <a:stCxn id="521" idx="3"/>
            <a:endCxn id="515" idx="1"/>
          </p:cNvCxnSpPr>
          <p:nvPr/>
        </p:nvCxnSpPr>
        <p:spPr>
          <a:xfrm flipH="1" rot="10800000">
            <a:off x="1601025" y="1865975"/>
            <a:ext cx="2073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5" name="Google Shape;525;p40"/>
          <p:cNvCxnSpPr>
            <a:stCxn id="515" idx="3"/>
            <a:endCxn id="523" idx="1"/>
          </p:cNvCxnSpPr>
          <p:nvPr/>
        </p:nvCxnSpPr>
        <p:spPr>
          <a:xfrm>
            <a:off x="2725900" y="1865975"/>
            <a:ext cx="16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6" name="Google Shape;526;p40"/>
          <p:cNvCxnSpPr>
            <a:stCxn id="523" idx="3"/>
            <a:endCxn id="527" idx="1"/>
          </p:cNvCxnSpPr>
          <p:nvPr/>
        </p:nvCxnSpPr>
        <p:spPr>
          <a:xfrm>
            <a:off x="3180600" y="1865964"/>
            <a:ext cx="1698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8" name="Google Shape;528;p40"/>
          <p:cNvSpPr/>
          <p:nvPr/>
        </p:nvSpPr>
        <p:spPr>
          <a:xfrm>
            <a:off x="4475200" y="1553375"/>
            <a:ext cx="917700" cy="62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multiply</a:t>
            </a:r>
            <a:endParaRPr/>
          </a:p>
        </p:txBody>
      </p:sp>
      <p:cxnSp>
        <p:nvCxnSpPr>
          <p:cNvPr id="529" name="Google Shape;529;p40"/>
          <p:cNvCxnSpPr>
            <a:endCxn id="528" idx="0"/>
          </p:cNvCxnSpPr>
          <p:nvPr/>
        </p:nvCxnSpPr>
        <p:spPr>
          <a:xfrm>
            <a:off x="4934050" y="1130075"/>
            <a:ext cx="0" cy="4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0" name="Google Shape;530;p40"/>
          <p:cNvSpPr/>
          <p:nvPr/>
        </p:nvSpPr>
        <p:spPr>
          <a:xfrm>
            <a:off x="3350325" y="1682075"/>
            <a:ext cx="9177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concat</a:t>
            </a:r>
            <a:endParaRPr/>
          </a:p>
        </p:txBody>
      </p:sp>
      <p:sp>
        <p:nvSpPr>
          <p:cNvPr id="531" name="Google Shape;531;p40"/>
          <p:cNvSpPr/>
          <p:nvPr/>
        </p:nvSpPr>
        <p:spPr>
          <a:xfrm>
            <a:off x="5562600" y="1768914"/>
            <a:ext cx="285000" cy="194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σ</a:t>
            </a:r>
            <a:endParaRPr/>
          </a:p>
        </p:txBody>
      </p:sp>
      <p:cxnSp>
        <p:nvCxnSpPr>
          <p:cNvPr id="532" name="Google Shape;532;p40"/>
          <p:cNvCxnSpPr>
            <a:stCxn id="530" idx="3"/>
            <a:endCxn id="528" idx="1"/>
          </p:cNvCxnSpPr>
          <p:nvPr/>
        </p:nvCxnSpPr>
        <p:spPr>
          <a:xfrm flipH="1" rot="10800000">
            <a:off x="4268025" y="1865975"/>
            <a:ext cx="2073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p40"/>
          <p:cNvCxnSpPr>
            <a:stCxn id="528" idx="3"/>
            <a:endCxn id="531" idx="1"/>
          </p:cNvCxnSpPr>
          <p:nvPr/>
        </p:nvCxnSpPr>
        <p:spPr>
          <a:xfrm>
            <a:off x="5392900" y="1865975"/>
            <a:ext cx="16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4" name="Google Shape;534;p40"/>
          <p:cNvCxnSpPr>
            <a:stCxn id="531" idx="3"/>
          </p:cNvCxnSpPr>
          <p:nvPr/>
        </p:nvCxnSpPr>
        <p:spPr>
          <a:xfrm>
            <a:off x="5847600" y="1865964"/>
            <a:ext cx="1698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5" name="Google Shape;535;p40"/>
          <p:cNvSpPr/>
          <p:nvPr/>
        </p:nvSpPr>
        <p:spPr>
          <a:xfrm>
            <a:off x="7523200" y="1553375"/>
            <a:ext cx="917700" cy="62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multiply</a:t>
            </a:r>
            <a:endParaRPr/>
          </a:p>
        </p:txBody>
      </p:sp>
      <p:cxnSp>
        <p:nvCxnSpPr>
          <p:cNvPr id="536" name="Google Shape;536;p40"/>
          <p:cNvCxnSpPr>
            <a:endCxn id="535" idx="0"/>
          </p:cNvCxnSpPr>
          <p:nvPr/>
        </p:nvCxnSpPr>
        <p:spPr>
          <a:xfrm>
            <a:off x="7982050" y="1130075"/>
            <a:ext cx="0" cy="4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7" name="Google Shape;537;p40"/>
          <p:cNvSpPr/>
          <p:nvPr/>
        </p:nvSpPr>
        <p:spPr>
          <a:xfrm>
            <a:off x="6398325" y="1682075"/>
            <a:ext cx="9177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concat</a:t>
            </a:r>
            <a:endParaRPr/>
          </a:p>
        </p:txBody>
      </p:sp>
      <p:sp>
        <p:nvSpPr>
          <p:cNvPr id="538" name="Google Shape;538;p40"/>
          <p:cNvSpPr/>
          <p:nvPr/>
        </p:nvSpPr>
        <p:spPr>
          <a:xfrm>
            <a:off x="8610600" y="1768914"/>
            <a:ext cx="285000" cy="194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σ</a:t>
            </a:r>
            <a:endParaRPr/>
          </a:p>
        </p:txBody>
      </p:sp>
      <p:cxnSp>
        <p:nvCxnSpPr>
          <p:cNvPr id="539" name="Google Shape;539;p40"/>
          <p:cNvCxnSpPr>
            <a:stCxn id="537" idx="3"/>
            <a:endCxn id="535" idx="1"/>
          </p:cNvCxnSpPr>
          <p:nvPr/>
        </p:nvCxnSpPr>
        <p:spPr>
          <a:xfrm flipH="1" rot="10800000">
            <a:off x="7316025" y="1865975"/>
            <a:ext cx="2073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0" name="Google Shape;540;p40"/>
          <p:cNvCxnSpPr>
            <a:stCxn id="535" idx="3"/>
            <a:endCxn id="538" idx="1"/>
          </p:cNvCxnSpPr>
          <p:nvPr/>
        </p:nvCxnSpPr>
        <p:spPr>
          <a:xfrm>
            <a:off x="8440900" y="1865975"/>
            <a:ext cx="16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" name="Google Shape;541;p40"/>
          <p:cNvCxnSpPr>
            <a:stCxn id="538" idx="3"/>
          </p:cNvCxnSpPr>
          <p:nvPr/>
        </p:nvCxnSpPr>
        <p:spPr>
          <a:xfrm>
            <a:off x="8895600" y="1865964"/>
            <a:ext cx="1698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2" name="Google Shape;542;p40"/>
          <p:cNvSpPr txBox="1"/>
          <p:nvPr>
            <p:ph type="title"/>
          </p:nvPr>
        </p:nvSpPr>
        <p:spPr>
          <a:xfrm>
            <a:off x="5978450" y="1586075"/>
            <a:ext cx="61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pic>
        <p:nvPicPr>
          <p:cNvPr descr="\mathcal{L}" id="543" name="Google Shape;543;p40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37999" y="1963024"/>
            <a:ext cx="285000" cy="372627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0"/>
          <p:cNvSpPr txBox="1"/>
          <p:nvPr>
            <p:ph idx="1" type="body"/>
          </p:nvPr>
        </p:nvSpPr>
        <p:spPr>
          <a:xfrm>
            <a:off x="56325" y="3403400"/>
            <a:ext cx="4707900" cy="14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How to calculate                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Treat W as if it is different variables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Feed them same value!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Calculate: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\frac{\partial \mathcal{L}}{\partial W}" id="545" name="Google Shape;545;p40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84218" y="3334350"/>
            <a:ext cx="453172" cy="471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frac{\partial \mathcal{L}}{\partial W} = \sum_{i=1}^{L} \frac{\partial \mathcal{L}}{\partial W_i} " id="546" name="Google Shape;546;p40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95518" y="4437061"/>
            <a:ext cx="2073324" cy="5183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2" id="547" name="Google Shape;547;p40" title="MathEquation,#0000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58000" y="757727"/>
            <a:ext cx="618100" cy="4519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2" id="548" name="Google Shape;548;p40" title="MathEquation,#0000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59700" y="686708"/>
            <a:ext cx="548700" cy="4012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L" id="549" name="Google Shape;549;p40" title="MathEquation,#00000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07699" y="799909"/>
            <a:ext cx="548700" cy="3676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0" name="Google Shape;550;p40"/>
          <p:cNvCxnSpPr/>
          <p:nvPr/>
        </p:nvCxnSpPr>
        <p:spPr>
          <a:xfrm rot="10800000">
            <a:off x="1142187" y="2075650"/>
            <a:ext cx="0" cy="4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1" name="Google Shape;551;p40"/>
          <p:cNvCxnSpPr/>
          <p:nvPr/>
        </p:nvCxnSpPr>
        <p:spPr>
          <a:xfrm rot="10800000">
            <a:off x="3736912" y="2103700"/>
            <a:ext cx="0" cy="4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2" name="Google Shape;552;p40"/>
          <p:cNvCxnSpPr/>
          <p:nvPr/>
        </p:nvCxnSpPr>
        <p:spPr>
          <a:xfrm rot="10800000">
            <a:off x="6857187" y="2103700"/>
            <a:ext cx="0" cy="4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Considerations (Vanishing/Exploding Gradients)</a:t>
            </a:r>
            <a:endParaRPr/>
          </a:p>
        </p:txBody>
      </p:sp>
      <p:sp>
        <p:nvSpPr>
          <p:cNvPr id="558" name="Google Shape;558;p41"/>
          <p:cNvSpPr txBox="1"/>
          <p:nvPr>
            <p:ph idx="1" type="body"/>
          </p:nvPr>
        </p:nvSpPr>
        <p:spPr>
          <a:xfrm>
            <a:off x="311700" y="1533475"/>
            <a:ext cx="8520600" cy="26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Which term contributes more to the sum?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terms dominate the gradient?</a:t>
            </a:r>
            <a:endParaRPr/>
          </a:p>
        </p:txBody>
      </p:sp>
      <p:pic>
        <p:nvPicPr>
          <p:cNvPr descr="\frac{\partial \mathcal{L}}{\partial W} = \sum_{i=1}^{L} \frac{\partial \mathcal{L}}{\partial W_i} " id="559" name="Google Shape;559;p4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793" y="1962786"/>
            <a:ext cx="2073324" cy="518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2"/>
          <p:cNvSpPr txBox="1"/>
          <p:nvPr>
            <p:ph type="title"/>
          </p:nvPr>
        </p:nvSpPr>
        <p:spPr>
          <a:xfrm>
            <a:off x="-69300" y="-12175"/>
            <a:ext cx="85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Considerations</a:t>
            </a:r>
            <a:endParaRPr/>
          </a:p>
        </p:txBody>
      </p:sp>
      <p:sp>
        <p:nvSpPr>
          <p:cNvPr id="565" name="Google Shape;565;p42"/>
          <p:cNvSpPr txBox="1"/>
          <p:nvPr>
            <p:ph idx="1" type="body"/>
          </p:nvPr>
        </p:nvSpPr>
        <p:spPr>
          <a:xfrm>
            <a:off x="0" y="493500"/>
            <a:ext cx="3826800" cy="45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Contribution from early larger than later words? It depends on: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norm of x (i.e. activation)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derivative of element-wise activation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Values of W (i.e. initialization)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Researchers developed: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initialization.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activation (e.g. tanh).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LayerNorm, BatchNorm, WeightNorm.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Residual (skip) Connections</a:t>
            </a:r>
            <a:endParaRPr/>
          </a:p>
        </p:txBody>
      </p:sp>
      <p:pic>
        <p:nvPicPr>
          <p:cNvPr id="566" name="Google Shape;5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725" y="56025"/>
            <a:ext cx="4616825" cy="8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800" y="1394700"/>
            <a:ext cx="4124126" cy="153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6800" y="3182475"/>
            <a:ext cx="5317199" cy="180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Back Propagation Algorithm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Back Propagation Through Time (BPTT)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Attention Overview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Recurrent Networks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Attention + Recurrent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Attention Only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TensorFlow Coding</a:t>
            </a:r>
            <a:endParaRPr/>
          </a:p>
        </p:txBody>
      </p:sp>
      <p:sp>
        <p:nvSpPr>
          <p:cNvPr id="574" name="Google Shape;57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cxnSp>
        <p:nvCxnSpPr>
          <p:cNvPr id="575" name="Google Shape;575;p43"/>
          <p:cNvCxnSpPr/>
          <p:nvPr/>
        </p:nvCxnSpPr>
        <p:spPr>
          <a:xfrm rot="10800000">
            <a:off x="3540925" y="2342025"/>
            <a:ext cx="941400" cy="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4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Attention</a:t>
            </a:r>
            <a:r>
              <a:rPr lang="en"/>
              <a:t> for Classification</a:t>
            </a:r>
            <a:endParaRPr/>
          </a:p>
        </p:txBody>
      </p:sp>
      <p:sp>
        <p:nvSpPr>
          <p:cNvPr id="581" name="Google Shape;581;p44"/>
          <p:cNvSpPr txBox="1"/>
          <p:nvPr>
            <p:ph idx="1" type="body"/>
          </p:nvPr>
        </p:nvSpPr>
        <p:spPr>
          <a:xfrm>
            <a:off x="2516850" y="834225"/>
            <a:ext cx="31959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(I, like, this, movie)</a:t>
            </a:r>
            <a:endParaRPr/>
          </a:p>
        </p:txBody>
      </p:sp>
      <p:cxnSp>
        <p:nvCxnSpPr>
          <p:cNvPr id="582" name="Google Shape;582;p44"/>
          <p:cNvCxnSpPr>
            <a:endCxn id="583" idx="0"/>
          </p:cNvCxnSpPr>
          <p:nvPr/>
        </p:nvCxnSpPr>
        <p:spPr>
          <a:xfrm flipH="1">
            <a:off x="2359950" y="1183375"/>
            <a:ext cx="885300" cy="33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3" name="Google Shape;583;p44"/>
          <p:cNvSpPr/>
          <p:nvPr/>
        </p:nvSpPr>
        <p:spPr>
          <a:xfrm>
            <a:off x="2320650" y="1519675"/>
            <a:ext cx="78600" cy="6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4" name="Google Shape;584;p44"/>
          <p:cNvCxnSpPr/>
          <p:nvPr/>
        </p:nvCxnSpPr>
        <p:spPr>
          <a:xfrm flipH="1">
            <a:off x="3547800" y="1250575"/>
            <a:ext cx="33600" cy="26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5" name="Google Shape;585;p44"/>
          <p:cNvSpPr/>
          <p:nvPr/>
        </p:nvSpPr>
        <p:spPr>
          <a:xfrm>
            <a:off x="3525300" y="1532975"/>
            <a:ext cx="78600" cy="6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6" name="Google Shape;586;p44"/>
          <p:cNvCxnSpPr>
            <a:endCxn id="587" idx="0"/>
          </p:cNvCxnSpPr>
          <p:nvPr/>
        </p:nvCxnSpPr>
        <p:spPr>
          <a:xfrm>
            <a:off x="4114850" y="1250675"/>
            <a:ext cx="366300" cy="2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7" name="Google Shape;587;p44"/>
          <p:cNvSpPr/>
          <p:nvPr/>
        </p:nvSpPr>
        <p:spPr>
          <a:xfrm>
            <a:off x="4441850" y="1532975"/>
            <a:ext cx="78600" cy="6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8" name="Google Shape;588;p44"/>
          <p:cNvCxnSpPr>
            <a:endCxn id="589" idx="0"/>
          </p:cNvCxnSpPr>
          <p:nvPr/>
        </p:nvCxnSpPr>
        <p:spPr>
          <a:xfrm>
            <a:off x="4724325" y="1250675"/>
            <a:ext cx="877500" cy="2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9" name="Google Shape;589;p44"/>
          <p:cNvSpPr/>
          <p:nvPr/>
        </p:nvSpPr>
        <p:spPr>
          <a:xfrm>
            <a:off x="5562525" y="1532975"/>
            <a:ext cx="78600" cy="6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0" name="Google Shape;590;p44"/>
          <p:cNvCxnSpPr>
            <a:stCxn id="583" idx="2"/>
          </p:cNvCxnSpPr>
          <p:nvPr/>
        </p:nvCxnSpPr>
        <p:spPr>
          <a:xfrm>
            <a:off x="2359950" y="2148775"/>
            <a:ext cx="0" cy="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1" name="Google Shape;591;p44"/>
          <p:cNvSpPr/>
          <p:nvPr/>
        </p:nvSpPr>
        <p:spPr>
          <a:xfrm>
            <a:off x="2203050" y="2458675"/>
            <a:ext cx="313800" cy="31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4"/>
          <p:cNvSpPr txBox="1"/>
          <p:nvPr>
            <p:ph idx="1" type="body"/>
          </p:nvPr>
        </p:nvSpPr>
        <p:spPr>
          <a:xfrm>
            <a:off x="230850" y="2358225"/>
            <a:ext cx="15420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Zero vector</a:t>
            </a:r>
            <a:endParaRPr/>
          </a:p>
        </p:txBody>
      </p:sp>
      <p:cxnSp>
        <p:nvCxnSpPr>
          <p:cNvPr id="593" name="Google Shape;593;p44"/>
          <p:cNvCxnSpPr/>
          <p:nvPr/>
        </p:nvCxnSpPr>
        <p:spPr>
          <a:xfrm>
            <a:off x="3560200" y="2162075"/>
            <a:ext cx="0" cy="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4" name="Google Shape;594;p44"/>
          <p:cNvSpPr/>
          <p:nvPr/>
        </p:nvSpPr>
        <p:spPr>
          <a:xfrm>
            <a:off x="3403300" y="2471975"/>
            <a:ext cx="313800" cy="31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5" name="Google Shape;595;p44"/>
          <p:cNvCxnSpPr/>
          <p:nvPr/>
        </p:nvCxnSpPr>
        <p:spPr>
          <a:xfrm>
            <a:off x="4499725" y="2162075"/>
            <a:ext cx="0" cy="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6" name="Google Shape;596;p44"/>
          <p:cNvSpPr/>
          <p:nvPr/>
        </p:nvSpPr>
        <p:spPr>
          <a:xfrm>
            <a:off x="4342825" y="2471975"/>
            <a:ext cx="313800" cy="31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7" name="Google Shape;597;p44"/>
          <p:cNvCxnSpPr>
            <a:stCxn id="589" idx="2"/>
          </p:cNvCxnSpPr>
          <p:nvPr/>
        </p:nvCxnSpPr>
        <p:spPr>
          <a:xfrm flipH="1">
            <a:off x="5571525" y="2162075"/>
            <a:ext cx="30300" cy="3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8" name="Google Shape;598;p44"/>
          <p:cNvSpPr/>
          <p:nvPr/>
        </p:nvSpPr>
        <p:spPr>
          <a:xfrm>
            <a:off x="5395550" y="2471975"/>
            <a:ext cx="313800" cy="31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4"/>
          <p:cNvSpPr/>
          <p:nvPr/>
        </p:nvSpPr>
        <p:spPr>
          <a:xfrm>
            <a:off x="2920775" y="2425375"/>
            <a:ext cx="78600" cy="380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3987575" y="2425375"/>
            <a:ext cx="78600" cy="380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/>
          <p:nvPr/>
        </p:nvSpPr>
        <p:spPr>
          <a:xfrm>
            <a:off x="4978175" y="2425375"/>
            <a:ext cx="78600" cy="380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4"/>
          <p:cNvSpPr/>
          <p:nvPr/>
        </p:nvSpPr>
        <p:spPr>
          <a:xfrm>
            <a:off x="6044975" y="2425375"/>
            <a:ext cx="78600" cy="380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3" name="Google Shape;603;p44"/>
          <p:cNvCxnSpPr>
            <a:stCxn id="591" idx="6"/>
            <a:endCxn id="599" idx="1"/>
          </p:cNvCxnSpPr>
          <p:nvPr/>
        </p:nvCxnSpPr>
        <p:spPr>
          <a:xfrm>
            <a:off x="2516850" y="2615575"/>
            <a:ext cx="40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4" name="Google Shape;604;p44"/>
          <p:cNvCxnSpPr>
            <a:stCxn id="599" idx="3"/>
            <a:endCxn id="594" idx="2"/>
          </p:cNvCxnSpPr>
          <p:nvPr/>
        </p:nvCxnSpPr>
        <p:spPr>
          <a:xfrm>
            <a:off x="2999375" y="2615575"/>
            <a:ext cx="4038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5" name="Google Shape;605;p44"/>
          <p:cNvCxnSpPr>
            <a:stCxn id="594" idx="6"/>
            <a:endCxn id="600" idx="1"/>
          </p:cNvCxnSpPr>
          <p:nvPr/>
        </p:nvCxnSpPr>
        <p:spPr>
          <a:xfrm flipH="1" rot="10800000">
            <a:off x="3717100" y="2615675"/>
            <a:ext cx="2706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6" name="Google Shape;606;p44"/>
          <p:cNvCxnSpPr>
            <a:stCxn id="600" idx="3"/>
            <a:endCxn id="596" idx="2"/>
          </p:cNvCxnSpPr>
          <p:nvPr/>
        </p:nvCxnSpPr>
        <p:spPr>
          <a:xfrm>
            <a:off x="4066175" y="2615575"/>
            <a:ext cx="2766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7" name="Google Shape;607;p44"/>
          <p:cNvCxnSpPr>
            <a:stCxn id="596" idx="6"/>
            <a:endCxn id="601" idx="1"/>
          </p:cNvCxnSpPr>
          <p:nvPr/>
        </p:nvCxnSpPr>
        <p:spPr>
          <a:xfrm flipH="1" rot="10800000">
            <a:off x="4656625" y="2615675"/>
            <a:ext cx="3216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8" name="Google Shape;608;p44"/>
          <p:cNvCxnSpPr>
            <a:stCxn id="601" idx="3"/>
            <a:endCxn id="598" idx="2"/>
          </p:cNvCxnSpPr>
          <p:nvPr/>
        </p:nvCxnSpPr>
        <p:spPr>
          <a:xfrm>
            <a:off x="5056775" y="2615575"/>
            <a:ext cx="3387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9" name="Google Shape;609;p44"/>
          <p:cNvCxnSpPr>
            <a:stCxn id="598" idx="6"/>
            <a:endCxn id="602" idx="1"/>
          </p:cNvCxnSpPr>
          <p:nvPr/>
        </p:nvCxnSpPr>
        <p:spPr>
          <a:xfrm flipH="1" rot="10800000">
            <a:off x="5709350" y="2615675"/>
            <a:ext cx="3357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0" name="Google Shape;610;p44"/>
          <p:cNvCxnSpPr/>
          <p:nvPr/>
        </p:nvCxnSpPr>
        <p:spPr>
          <a:xfrm>
            <a:off x="1814625" y="2609025"/>
            <a:ext cx="40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1" name="Google Shape;611;p44"/>
          <p:cNvSpPr/>
          <p:nvPr/>
        </p:nvSpPr>
        <p:spPr>
          <a:xfrm>
            <a:off x="6665250" y="1169900"/>
            <a:ext cx="616200" cy="16809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4"/>
          <p:cNvSpPr txBox="1"/>
          <p:nvPr>
            <p:ph idx="1" type="body"/>
          </p:nvPr>
        </p:nvSpPr>
        <p:spPr>
          <a:xfrm>
            <a:off x="6961100" y="1748625"/>
            <a:ext cx="17997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Encoder</a:t>
            </a:r>
            <a:endParaRPr/>
          </a:p>
        </p:txBody>
      </p:sp>
      <p:cxnSp>
        <p:nvCxnSpPr>
          <p:cNvPr id="613" name="Google Shape;613;p44"/>
          <p:cNvCxnSpPr>
            <a:endCxn id="614" idx="0"/>
          </p:cNvCxnSpPr>
          <p:nvPr/>
        </p:nvCxnSpPr>
        <p:spPr>
          <a:xfrm>
            <a:off x="6084275" y="2653475"/>
            <a:ext cx="84900" cy="7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4" name="Google Shape;614;p44"/>
          <p:cNvSpPr/>
          <p:nvPr/>
        </p:nvSpPr>
        <p:spPr>
          <a:xfrm>
            <a:off x="5056775" y="3383975"/>
            <a:ext cx="2224800" cy="68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Decoder</a:t>
            </a:r>
            <a:endParaRPr/>
          </a:p>
        </p:txBody>
      </p:sp>
      <p:cxnSp>
        <p:nvCxnSpPr>
          <p:cNvPr id="615" name="Google Shape;615;p44"/>
          <p:cNvCxnSpPr>
            <a:stCxn id="614" idx="3"/>
          </p:cNvCxnSpPr>
          <p:nvPr/>
        </p:nvCxnSpPr>
        <p:spPr>
          <a:xfrm>
            <a:off x="7281575" y="3725675"/>
            <a:ext cx="4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6" name="Google Shape;616;p44"/>
          <p:cNvSpPr txBox="1"/>
          <p:nvPr>
            <p:ph idx="1" type="body"/>
          </p:nvPr>
        </p:nvSpPr>
        <p:spPr>
          <a:xfrm>
            <a:off x="7505700" y="3485375"/>
            <a:ext cx="14232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positive</a:t>
            </a:r>
            <a:endParaRPr/>
          </a:p>
        </p:txBody>
      </p:sp>
      <p:sp>
        <p:nvSpPr>
          <p:cNvPr id="617" name="Google Shape;617;p44"/>
          <p:cNvSpPr txBox="1"/>
          <p:nvPr>
            <p:ph idx="1" type="body"/>
          </p:nvPr>
        </p:nvSpPr>
        <p:spPr>
          <a:xfrm>
            <a:off x="78450" y="1062825"/>
            <a:ext cx="23355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990000"/>
                </a:solidFill>
              </a:rPr>
              <a:t>Rather Than:</a:t>
            </a:r>
            <a:endParaRPr b="1">
              <a:solidFill>
                <a:srgbClr val="990000"/>
              </a:solidFill>
            </a:endParaRPr>
          </a:p>
        </p:txBody>
      </p:sp>
      <p:sp>
        <p:nvSpPr>
          <p:cNvPr id="618" name="Google Shape;618;p44"/>
          <p:cNvSpPr txBox="1"/>
          <p:nvPr>
            <p:ph idx="1" type="body"/>
          </p:nvPr>
        </p:nvSpPr>
        <p:spPr>
          <a:xfrm>
            <a:off x="-58275" y="4263225"/>
            <a:ext cx="92112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Note: Attention is more applicable in Translation and Segmentation. Demo this as intro</a:t>
            </a:r>
            <a:endParaRPr u="sng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5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Attention</a:t>
            </a:r>
            <a:r>
              <a:rPr lang="en"/>
              <a:t> for Classification</a:t>
            </a:r>
            <a:endParaRPr/>
          </a:p>
        </p:txBody>
      </p:sp>
      <p:sp>
        <p:nvSpPr>
          <p:cNvPr id="624" name="Google Shape;624;p45"/>
          <p:cNvSpPr txBox="1"/>
          <p:nvPr>
            <p:ph idx="1" type="body"/>
          </p:nvPr>
        </p:nvSpPr>
        <p:spPr>
          <a:xfrm>
            <a:off x="2516850" y="834225"/>
            <a:ext cx="31959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(I, like, this, movie)</a:t>
            </a:r>
            <a:endParaRPr/>
          </a:p>
        </p:txBody>
      </p:sp>
      <p:cxnSp>
        <p:nvCxnSpPr>
          <p:cNvPr id="625" name="Google Shape;625;p45"/>
          <p:cNvCxnSpPr>
            <a:endCxn id="626" idx="0"/>
          </p:cNvCxnSpPr>
          <p:nvPr/>
        </p:nvCxnSpPr>
        <p:spPr>
          <a:xfrm flipH="1">
            <a:off x="2359950" y="1183375"/>
            <a:ext cx="885300" cy="33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6" name="Google Shape;626;p45"/>
          <p:cNvSpPr/>
          <p:nvPr/>
        </p:nvSpPr>
        <p:spPr>
          <a:xfrm>
            <a:off x="2320650" y="1519675"/>
            <a:ext cx="78600" cy="6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7" name="Google Shape;627;p45"/>
          <p:cNvCxnSpPr/>
          <p:nvPr/>
        </p:nvCxnSpPr>
        <p:spPr>
          <a:xfrm flipH="1">
            <a:off x="3547800" y="1250575"/>
            <a:ext cx="33600" cy="26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8" name="Google Shape;628;p45"/>
          <p:cNvSpPr/>
          <p:nvPr/>
        </p:nvSpPr>
        <p:spPr>
          <a:xfrm>
            <a:off x="3525300" y="1532975"/>
            <a:ext cx="78600" cy="6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9" name="Google Shape;629;p45"/>
          <p:cNvCxnSpPr>
            <a:endCxn id="630" idx="0"/>
          </p:cNvCxnSpPr>
          <p:nvPr/>
        </p:nvCxnSpPr>
        <p:spPr>
          <a:xfrm>
            <a:off x="4114850" y="1250675"/>
            <a:ext cx="366300" cy="2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0" name="Google Shape;630;p45"/>
          <p:cNvSpPr/>
          <p:nvPr/>
        </p:nvSpPr>
        <p:spPr>
          <a:xfrm>
            <a:off x="4441850" y="1532975"/>
            <a:ext cx="78600" cy="6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1" name="Google Shape;631;p45"/>
          <p:cNvCxnSpPr>
            <a:endCxn id="632" idx="0"/>
          </p:cNvCxnSpPr>
          <p:nvPr/>
        </p:nvCxnSpPr>
        <p:spPr>
          <a:xfrm>
            <a:off x="4724325" y="1250675"/>
            <a:ext cx="877500" cy="2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2" name="Google Shape;632;p45"/>
          <p:cNvSpPr/>
          <p:nvPr/>
        </p:nvSpPr>
        <p:spPr>
          <a:xfrm>
            <a:off x="5562525" y="1532975"/>
            <a:ext cx="78600" cy="6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3" name="Google Shape;633;p45"/>
          <p:cNvCxnSpPr>
            <a:stCxn id="626" idx="2"/>
          </p:cNvCxnSpPr>
          <p:nvPr/>
        </p:nvCxnSpPr>
        <p:spPr>
          <a:xfrm>
            <a:off x="2359950" y="2148775"/>
            <a:ext cx="0" cy="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4" name="Google Shape;634;p45"/>
          <p:cNvSpPr/>
          <p:nvPr/>
        </p:nvSpPr>
        <p:spPr>
          <a:xfrm>
            <a:off x="2203050" y="2458675"/>
            <a:ext cx="313800" cy="31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5"/>
          <p:cNvSpPr txBox="1"/>
          <p:nvPr>
            <p:ph idx="1" type="body"/>
          </p:nvPr>
        </p:nvSpPr>
        <p:spPr>
          <a:xfrm>
            <a:off x="230850" y="2358225"/>
            <a:ext cx="15420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Zero vector</a:t>
            </a:r>
            <a:endParaRPr/>
          </a:p>
        </p:txBody>
      </p:sp>
      <p:cxnSp>
        <p:nvCxnSpPr>
          <p:cNvPr id="636" name="Google Shape;636;p45"/>
          <p:cNvCxnSpPr/>
          <p:nvPr/>
        </p:nvCxnSpPr>
        <p:spPr>
          <a:xfrm>
            <a:off x="3560200" y="2162075"/>
            <a:ext cx="0" cy="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7" name="Google Shape;637;p45"/>
          <p:cNvSpPr/>
          <p:nvPr/>
        </p:nvSpPr>
        <p:spPr>
          <a:xfrm>
            <a:off x="3403300" y="2471975"/>
            <a:ext cx="313800" cy="31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8" name="Google Shape;638;p45"/>
          <p:cNvCxnSpPr/>
          <p:nvPr/>
        </p:nvCxnSpPr>
        <p:spPr>
          <a:xfrm>
            <a:off x="4499725" y="2162075"/>
            <a:ext cx="0" cy="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9" name="Google Shape;639;p45"/>
          <p:cNvSpPr/>
          <p:nvPr/>
        </p:nvSpPr>
        <p:spPr>
          <a:xfrm>
            <a:off x="4342825" y="2471975"/>
            <a:ext cx="313800" cy="31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0" name="Google Shape;640;p45"/>
          <p:cNvCxnSpPr>
            <a:stCxn id="632" idx="2"/>
          </p:cNvCxnSpPr>
          <p:nvPr/>
        </p:nvCxnSpPr>
        <p:spPr>
          <a:xfrm flipH="1">
            <a:off x="5571525" y="2162075"/>
            <a:ext cx="30300" cy="3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1" name="Google Shape;641;p45"/>
          <p:cNvSpPr/>
          <p:nvPr/>
        </p:nvSpPr>
        <p:spPr>
          <a:xfrm>
            <a:off x="5395550" y="2471975"/>
            <a:ext cx="313800" cy="31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5"/>
          <p:cNvSpPr/>
          <p:nvPr/>
        </p:nvSpPr>
        <p:spPr>
          <a:xfrm>
            <a:off x="2920775" y="2425375"/>
            <a:ext cx="78600" cy="380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5"/>
          <p:cNvSpPr/>
          <p:nvPr/>
        </p:nvSpPr>
        <p:spPr>
          <a:xfrm>
            <a:off x="3987575" y="2425375"/>
            <a:ext cx="78600" cy="380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5"/>
          <p:cNvSpPr/>
          <p:nvPr/>
        </p:nvSpPr>
        <p:spPr>
          <a:xfrm>
            <a:off x="4978175" y="2425375"/>
            <a:ext cx="78600" cy="380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5"/>
          <p:cNvSpPr/>
          <p:nvPr/>
        </p:nvSpPr>
        <p:spPr>
          <a:xfrm>
            <a:off x="6044975" y="2425375"/>
            <a:ext cx="78600" cy="380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6" name="Google Shape;646;p45"/>
          <p:cNvCxnSpPr>
            <a:stCxn id="634" idx="6"/>
            <a:endCxn id="642" idx="1"/>
          </p:cNvCxnSpPr>
          <p:nvPr/>
        </p:nvCxnSpPr>
        <p:spPr>
          <a:xfrm>
            <a:off x="2516850" y="2615575"/>
            <a:ext cx="40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7" name="Google Shape;647;p45"/>
          <p:cNvCxnSpPr>
            <a:stCxn id="642" idx="3"/>
            <a:endCxn id="637" idx="2"/>
          </p:cNvCxnSpPr>
          <p:nvPr/>
        </p:nvCxnSpPr>
        <p:spPr>
          <a:xfrm>
            <a:off x="2999375" y="2615575"/>
            <a:ext cx="4038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8" name="Google Shape;648;p45"/>
          <p:cNvCxnSpPr>
            <a:stCxn id="637" idx="6"/>
            <a:endCxn id="643" idx="1"/>
          </p:cNvCxnSpPr>
          <p:nvPr/>
        </p:nvCxnSpPr>
        <p:spPr>
          <a:xfrm flipH="1" rot="10800000">
            <a:off x="3717100" y="2615675"/>
            <a:ext cx="2706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9" name="Google Shape;649;p45"/>
          <p:cNvCxnSpPr>
            <a:stCxn id="643" idx="3"/>
            <a:endCxn id="639" idx="2"/>
          </p:cNvCxnSpPr>
          <p:nvPr/>
        </p:nvCxnSpPr>
        <p:spPr>
          <a:xfrm>
            <a:off x="4066175" y="2615575"/>
            <a:ext cx="2766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0" name="Google Shape;650;p45"/>
          <p:cNvCxnSpPr>
            <a:stCxn id="639" idx="6"/>
            <a:endCxn id="644" idx="1"/>
          </p:cNvCxnSpPr>
          <p:nvPr/>
        </p:nvCxnSpPr>
        <p:spPr>
          <a:xfrm flipH="1" rot="10800000">
            <a:off x="4656625" y="2615675"/>
            <a:ext cx="3216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1" name="Google Shape;651;p45"/>
          <p:cNvCxnSpPr>
            <a:stCxn id="644" idx="3"/>
            <a:endCxn id="641" idx="2"/>
          </p:cNvCxnSpPr>
          <p:nvPr/>
        </p:nvCxnSpPr>
        <p:spPr>
          <a:xfrm>
            <a:off x="5056775" y="2615575"/>
            <a:ext cx="3387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2" name="Google Shape;652;p45"/>
          <p:cNvCxnSpPr>
            <a:stCxn id="641" idx="6"/>
            <a:endCxn id="645" idx="1"/>
          </p:cNvCxnSpPr>
          <p:nvPr/>
        </p:nvCxnSpPr>
        <p:spPr>
          <a:xfrm flipH="1" rot="10800000">
            <a:off x="5709350" y="2615675"/>
            <a:ext cx="3357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3" name="Google Shape;653;p45"/>
          <p:cNvCxnSpPr/>
          <p:nvPr/>
        </p:nvCxnSpPr>
        <p:spPr>
          <a:xfrm>
            <a:off x="1814625" y="2609025"/>
            <a:ext cx="40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4" name="Google Shape;654;p45"/>
          <p:cNvSpPr/>
          <p:nvPr/>
        </p:nvSpPr>
        <p:spPr>
          <a:xfrm>
            <a:off x="6665250" y="1169900"/>
            <a:ext cx="616200" cy="16809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5"/>
          <p:cNvSpPr txBox="1"/>
          <p:nvPr>
            <p:ph idx="1" type="body"/>
          </p:nvPr>
        </p:nvSpPr>
        <p:spPr>
          <a:xfrm>
            <a:off x="6961100" y="1748625"/>
            <a:ext cx="17997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Encoder</a:t>
            </a:r>
            <a:endParaRPr/>
          </a:p>
        </p:txBody>
      </p:sp>
      <p:cxnSp>
        <p:nvCxnSpPr>
          <p:cNvPr id="656" name="Google Shape;656;p45"/>
          <p:cNvCxnSpPr>
            <a:endCxn id="657" idx="0"/>
          </p:cNvCxnSpPr>
          <p:nvPr/>
        </p:nvCxnSpPr>
        <p:spPr>
          <a:xfrm>
            <a:off x="6084275" y="2653475"/>
            <a:ext cx="84900" cy="7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7" name="Google Shape;657;p45"/>
          <p:cNvSpPr/>
          <p:nvPr/>
        </p:nvSpPr>
        <p:spPr>
          <a:xfrm>
            <a:off x="5056775" y="3383975"/>
            <a:ext cx="2224800" cy="68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Decoder</a:t>
            </a:r>
            <a:endParaRPr/>
          </a:p>
        </p:txBody>
      </p:sp>
      <p:cxnSp>
        <p:nvCxnSpPr>
          <p:cNvPr id="658" name="Google Shape;658;p45"/>
          <p:cNvCxnSpPr>
            <a:stCxn id="657" idx="3"/>
          </p:cNvCxnSpPr>
          <p:nvPr/>
        </p:nvCxnSpPr>
        <p:spPr>
          <a:xfrm>
            <a:off x="7281575" y="3725675"/>
            <a:ext cx="4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9" name="Google Shape;659;p45"/>
          <p:cNvSpPr txBox="1"/>
          <p:nvPr>
            <p:ph idx="1" type="body"/>
          </p:nvPr>
        </p:nvSpPr>
        <p:spPr>
          <a:xfrm>
            <a:off x="7505700" y="3485375"/>
            <a:ext cx="14232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positive</a:t>
            </a:r>
            <a:endParaRPr/>
          </a:p>
        </p:txBody>
      </p:sp>
      <p:sp>
        <p:nvSpPr>
          <p:cNvPr id="660" name="Google Shape;660;p45"/>
          <p:cNvSpPr txBox="1"/>
          <p:nvPr>
            <p:ph idx="1" type="body"/>
          </p:nvPr>
        </p:nvSpPr>
        <p:spPr>
          <a:xfrm>
            <a:off x="78450" y="1062825"/>
            <a:ext cx="23355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990000"/>
                </a:solidFill>
              </a:rPr>
              <a:t>Can We?</a:t>
            </a:r>
            <a:endParaRPr b="1">
              <a:solidFill>
                <a:srgbClr val="990000"/>
              </a:solidFill>
            </a:endParaRPr>
          </a:p>
        </p:txBody>
      </p:sp>
      <p:cxnSp>
        <p:nvCxnSpPr>
          <p:cNvPr id="661" name="Google Shape;661;p45"/>
          <p:cNvCxnSpPr>
            <a:stCxn id="644" idx="2"/>
            <a:endCxn id="657" idx="0"/>
          </p:cNvCxnSpPr>
          <p:nvPr/>
        </p:nvCxnSpPr>
        <p:spPr>
          <a:xfrm>
            <a:off x="5017475" y="2805775"/>
            <a:ext cx="1151700" cy="5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2" name="Google Shape;662;p45"/>
          <p:cNvCxnSpPr>
            <a:stCxn id="643" idx="2"/>
            <a:endCxn id="657" idx="0"/>
          </p:cNvCxnSpPr>
          <p:nvPr/>
        </p:nvCxnSpPr>
        <p:spPr>
          <a:xfrm>
            <a:off x="4026875" y="2805775"/>
            <a:ext cx="2142300" cy="5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3" name="Google Shape;663;p45"/>
          <p:cNvCxnSpPr>
            <a:stCxn id="642" idx="2"/>
            <a:endCxn id="657" idx="0"/>
          </p:cNvCxnSpPr>
          <p:nvPr/>
        </p:nvCxnSpPr>
        <p:spPr>
          <a:xfrm>
            <a:off x="2960075" y="2805775"/>
            <a:ext cx="3209100" cy="5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4" name="Google Shape;664;p45"/>
          <p:cNvSpPr txBox="1"/>
          <p:nvPr>
            <p:ph idx="1" type="body"/>
          </p:nvPr>
        </p:nvSpPr>
        <p:spPr>
          <a:xfrm>
            <a:off x="230850" y="3196425"/>
            <a:ext cx="23355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990000"/>
                </a:solidFill>
              </a:rPr>
              <a:t>Yes We can!</a:t>
            </a:r>
            <a:endParaRPr b="1">
              <a:solidFill>
                <a:srgbClr val="990000"/>
              </a:solidFill>
            </a:endParaRPr>
          </a:p>
        </p:txBody>
      </p:sp>
      <p:sp>
        <p:nvSpPr>
          <p:cNvPr id="665" name="Google Shape;665;p45"/>
          <p:cNvSpPr txBox="1"/>
          <p:nvPr>
            <p:ph idx="1" type="body"/>
          </p:nvPr>
        </p:nvSpPr>
        <p:spPr>
          <a:xfrm>
            <a:off x="230850" y="3501225"/>
            <a:ext cx="4747200" cy="12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For Vision application, see: Ramanathan, Huang, Abu-El-Haija, Gorban, Murphy, CVPR 2016.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66" name="Google Shape;666;p45"/>
          <p:cNvSpPr txBox="1"/>
          <p:nvPr>
            <p:ph idx="1" type="body"/>
          </p:nvPr>
        </p:nvSpPr>
        <p:spPr>
          <a:xfrm>
            <a:off x="78450" y="4581325"/>
            <a:ext cx="90210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How do we go from unknown number of timesteps into a single decision? Demonstrate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Back Propagation Algorithm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Back Propagation Through Time (BPTT)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Attention Overview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Recurrent Networks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Attention + Recurrent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Attention Only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TensorFlow Coding</a:t>
            </a:r>
            <a:endParaRPr/>
          </a:p>
        </p:txBody>
      </p:sp>
      <p:sp>
        <p:nvSpPr>
          <p:cNvPr id="672" name="Google Shape;67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cxnSp>
        <p:nvCxnSpPr>
          <p:cNvPr id="673" name="Google Shape;673;p46"/>
          <p:cNvCxnSpPr/>
          <p:nvPr/>
        </p:nvCxnSpPr>
        <p:spPr>
          <a:xfrm rot="10800000">
            <a:off x="3496100" y="2633400"/>
            <a:ext cx="941400" cy="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4" name="Google Shape;674;p46"/>
          <p:cNvCxnSpPr/>
          <p:nvPr/>
        </p:nvCxnSpPr>
        <p:spPr>
          <a:xfrm flipH="1">
            <a:off x="3574825" y="2644600"/>
            <a:ext cx="840300" cy="2916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RNNs (with and without attention) through Slides Below</a:t>
            </a:r>
            <a:endParaRPr/>
          </a:p>
        </p:txBody>
      </p:sp>
      <p:sp>
        <p:nvSpPr>
          <p:cNvPr id="680" name="Google Shape;680;p47"/>
          <p:cNvSpPr txBox="1"/>
          <p:nvPr>
            <p:ph idx="1" type="body"/>
          </p:nvPr>
        </p:nvSpPr>
        <p:spPr>
          <a:xfrm>
            <a:off x="311700" y="1983450"/>
            <a:ext cx="8520600" cy="20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https://nlp.stanford.edu/~johnhew/public/14-seq2seq.pdf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625" y="1531646"/>
            <a:ext cx="5950324" cy="19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Clarifications</a:t>
            </a:r>
            <a:endParaRPr/>
          </a:p>
        </p:txBody>
      </p:sp>
      <p:sp>
        <p:nvSpPr>
          <p:cNvPr id="687" name="Google Shape;687;p48"/>
          <p:cNvSpPr txBox="1"/>
          <p:nvPr>
            <p:ph idx="1" type="body"/>
          </p:nvPr>
        </p:nvSpPr>
        <p:spPr>
          <a:xfrm>
            <a:off x="4706475" y="538950"/>
            <a:ext cx="4327500" cy="7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1155CC"/>
                </a:solidFill>
              </a:rPr>
              <a:t>Softmax vectors. Sums to 1. Loss is measured (and backpropped from) here</a:t>
            </a:r>
            <a:endParaRPr>
              <a:solidFill>
                <a:srgbClr val="1155CC"/>
              </a:solidFill>
            </a:endParaRPr>
          </a:p>
        </p:txBody>
      </p:sp>
      <p:cxnSp>
        <p:nvCxnSpPr>
          <p:cNvPr id="688" name="Google Shape;688;p48"/>
          <p:cNvCxnSpPr/>
          <p:nvPr/>
        </p:nvCxnSpPr>
        <p:spPr>
          <a:xfrm flipH="1">
            <a:off x="5591750" y="1280425"/>
            <a:ext cx="33600" cy="10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9" name="Google Shape;689;p48"/>
          <p:cNvCxnSpPr/>
          <p:nvPr/>
        </p:nvCxnSpPr>
        <p:spPr>
          <a:xfrm>
            <a:off x="5670175" y="1336450"/>
            <a:ext cx="2001000" cy="10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0" name="Google Shape;690;p48"/>
          <p:cNvSpPr txBox="1"/>
          <p:nvPr>
            <p:ph idx="1" type="body"/>
          </p:nvPr>
        </p:nvSpPr>
        <p:spPr>
          <a:xfrm>
            <a:off x="3922050" y="3818250"/>
            <a:ext cx="39690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1155CC"/>
                </a:solidFill>
              </a:rPr>
              <a:t>Embedding of word at the argmax of softmax</a:t>
            </a:r>
            <a:endParaRPr>
              <a:solidFill>
                <a:srgbClr val="1155CC"/>
              </a:solidFill>
            </a:endParaRPr>
          </a:p>
        </p:txBody>
      </p:sp>
      <p:cxnSp>
        <p:nvCxnSpPr>
          <p:cNvPr id="691" name="Google Shape;691;p48"/>
          <p:cNvCxnSpPr/>
          <p:nvPr/>
        </p:nvCxnSpPr>
        <p:spPr>
          <a:xfrm>
            <a:off x="5822575" y="1488850"/>
            <a:ext cx="1080300" cy="94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2" name="Google Shape;692;p48"/>
          <p:cNvCxnSpPr/>
          <p:nvPr/>
        </p:nvCxnSpPr>
        <p:spPr>
          <a:xfrm>
            <a:off x="5670175" y="1412650"/>
            <a:ext cx="560400" cy="97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3" name="Google Shape;693;p48"/>
          <p:cNvCxnSpPr/>
          <p:nvPr/>
        </p:nvCxnSpPr>
        <p:spPr>
          <a:xfrm flipH="1" rot="10800000">
            <a:off x="4755775" y="2988550"/>
            <a:ext cx="1060200" cy="78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Notes</a:t>
            </a:r>
            <a:endParaRPr/>
          </a:p>
        </p:txBody>
      </p:sp>
      <p:sp>
        <p:nvSpPr>
          <p:cNvPr id="699" name="Google Shape;699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many different RNN cells. Most popular are GRUs and LSTMs.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Connections do not have to be strictly “linked-list”. Skip connections are often helpful (e.g. element-wise Addition of previous layer).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RNNs can be bi-directional rather than unidirectional.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/ TensorFlow Assignments</a:t>
            </a:r>
            <a:endParaRPr/>
          </a:p>
        </p:txBody>
      </p:sp>
      <p:sp>
        <p:nvSpPr>
          <p:cNvPr id="110" name="Google Shape;11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Next coding </a:t>
            </a:r>
            <a:r>
              <a:rPr lang="en">
                <a:solidFill>
                  <a:srgbClr val="000000"/>
                </a:solidFill>
              </a:rPr>
              <a:t>assignment will be on </a:t>
            </a:r>
            <a:r>
              <a:rPr lang="en">
                <a:solidFill>
                  <a:schemeClr val="dk1"/>
                </a:solidFill>
              </a:rPr>
              <a:t>Deep Learning &amp; TensorFlow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Work-in-progress (flash it).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It will give you invaluable experience with coding Deep Learning models (useful for NLP and other fields).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People familiar with TensorFlow/python/numpy could finish in a couple of hours. People new to TensorFlow or Python might need more time.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Back Propagation Algorithm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Back Propagation Through Time (BPTT)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Attention Overview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Recurrent Networks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Attention + Recurrent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Attention Only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TensorFlow Coding</a:t>
            </a:r>
            <a:endParaRPr/>
          </a:p>
        </p:txBody>
      </p:sp>
      <p:sp>
        <p:nvSpPr>
          <p:cNvPr id="705" name="Google Shape;70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cxnSp>
        <p:nvCxnSpPr>
          <p:cNvPr id="706" name="Google Shape;706;p50"/>
          <p:cNvCxnSpPr/>
          <p:nvPr/>
        </p:nvCxnSpPr>
        <p:spPr>
          <a:xfrm rot="10800000">
            <a:off x="2947025" y="3294525"/>
            <a:ext cx="941400" cy="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is All You Need</a:t>
            </a:r>
            <a:endParaRPr/>
          </a:p>
        </p:txBody>
      </p:sp>
      <p:sp>
        <p:nvSpPr>
          <p:cNvPr id="712" name="Google Shape;712;p51"/>
          <p:cNvSpPr txBox="1"/>
          <p:nvPr>
            <p:ph idx="1" type="body"/>
          </p:nvPr>
        </p:nvSpPr>
        <p:spPr>
          <a:xfrm>
            <a:off x="311700" y="1152475"/>
            <a:ext cx="457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Paper Link [optional reading]: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https://arxiv.org/pdf/1706.03762.pdf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Rather than propagating information forward in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process all words </a:t>
            </a:r>
            <a:r>
              <a:rPr lang="en"/>
              <a:t>simultaneously</a:t>
            </a:r>
            <a:r>
              <a:rPr lang="en"/>
              <a:t> in parallel, then let them all </a:t>
            </a:r>
            <a:r>
              <a:rPr i="1" lang="en"/>
              <a:t>attend to each other</a:t>
            </a:r>
            <a:r>
              <a:rPr lang="en"/>
              <a:t> (self attention).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Encode position through harmonic series to enable words have relative distance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Attention Visualization → </a:t>
            </a:r>
            <a:endParaRPr/>
          </a:p>
        </p:txBody>
      </p:sp>
      <p:pic>
        <p:nvPicPr>
          <p:cNvPr id="713" name="Google Shape;71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372914" y="1391313"/>
            <a:ext cx="4839875" cy="24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2"/>
          <p:cNvSpPr txBox="1"/>
          <p:nvPr>
            <p:ph type="title"/>
          </p:nvPr>
        </p:nvSpPr>
        <p:spPr>
          <a:xfrm>
            <a:off x="6900" y="64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is All You Need: </a:t>
            </a:r>
            <a:r>
              <a:rPr lang="en"/>
              <a:t>Model Architecture</a:t>
            </a:r>
            <a:endParaRPr/>
          </a:p>
        </p:txBody>
      </p:sp>
      <p:sp>
        <p:nvSpPr>
          <p:cNvPr id="719" name="Google Shape;719;p52"/>
          <p:cNvSpPr txBox="1"/>
          <p:nvPr>
            <p:ph idx="1" type="body"/>
          </p:nvPr>
        </p:nvSpPr>
        <p:spPr>
          <a:xfrm>
            <a:off x="311700" y="1788225"/>
            <a:ext cx="5262000" cy="30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0" name="Google Shape;7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350" y="0"/>
            <a:ext cx="3311650" cy="4770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700" y="636725"/>
            <a:ext cx="2001425" cy="276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0" y="4526350"/>
            <a:ext cx="3506876" cy="6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679499"/>
            <a:ext cx="5179350" cy="74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illustration (</a:t>
            </a:r>
            <a:r>
              <a:rPr lang="en" sz="1800" u="sng">
                <a:solidFill>
                  <a:schemeClr val="accent5"/>
                </a:solidFill>
                <a:hlinkClick r:id="rId3"/>
              </a:rPr>
              <a:t>http://jalammar.github.io/illustrated-transformer/</a:t>
            </a:r>
            <a:r>
              <a:rPr lang="en"/>
              <a:t>)</a:t>
            </a:r>
            <a:endParaRPr/>
          </a:p>
        </p:txBody>
      </p:sp>
      <p:pic>
        <p:nvPicPr>
          <p:cNvPr id="729" name="Google Shape;72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657375"/>
            <a:ext cx="8165834" cy="448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Back Propagation Algorithm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Back Propagation Through Time (BPTT)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Attention Overview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Recurrent Networks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Attention + Recurrent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Attention Only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TensorFlow Coding</a:t>
            </a:r>
            <a:endParaRPr/>
          </a:p>
        </p:txBody>
      </p:sp>
      <p:sp>
        <p:nvSpPr>
          <p:cNvPr id="735" name="Google Shape;73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cxnSp>
        <p:nvCxnSpPr>
          <p:cNvPr id="736" name="Google Shape;736;p54"/>
          <p:cNvCxnSpPr/>
          <p:nvPr/>
        </p:nvCxnSpPr>
        <p:spPr>
          <a:xfrm rot="10800000">
            <a:off x="3014250" y="3619500"/>
            <a:ext cx="941400" cy="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Coding</a:t>
            </a:r>
            <a:endParaRPr/>
          </a:p>
        </p:txBody>
      </p:sp>
      <p:sp>
        <p:nvSpPr>
          <p:cNvPr id="742" name="Google Shape;742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Flash Tutorial: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https://github.com/tensorflow/nmt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on Exam 2?</a:t>
            </a:r>
            <a:endParaRPr/>
          </a:p>
        </p:txBody>
      </p:sp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not made exam 2 yet.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lecture series is a “special addition” to CS544 -- no past exams have this.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Deep Learning and/or TensorFlow were on it, we will issue “practice questions” to resemble what you would be asked on the exam.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Topic</a:t>
            </a:r>
            <a:endParaRPr/>
          </a:p>
        </p:txBody>
      </p:sp>
      <p:sp>
        <p:nvSpPr>
          <p:cNvPr id="122" name="Google Shape;122;p25"/>
          <p:cNvSpPr txBox="1"/>
          <p:nvPr>
            <p:ph idx="1" type="body"/>
          </p:nvPr>
        </p:nvSpPr>
        <p:spPr>
          <a:xfrm>
            <a:off x="199650" y="636725"/>
            <a:ext cx="8798700" cy="41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Modeling Sequences using Deep Networks.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From the ML stack: (Data, Model, Training Algorithm): we will discuss the “Model” part. The model can be applied to different applications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Applications include: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Part-of-speech tagging: Given a sentence, annotate every word as a verb, noun, pronoun.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Machine Translation: Given a sentence in one (source) language, translate it to another (target) language.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Why Sequences?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Word-order contributes to meaning: Consider “This is the best movie by far” VS “This is far from the best movie”.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Need to overcome challenge: Documents lengths can vary (aka variable-length input).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Overview</a:t>
            </a:r>
            <a:endParaRPr/>
          </a:p>
        </p:txBody>
      </p:sp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3202650" y="1062825"/>
            <a:ext cx="3195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(I, like, this, movie)</a:t>
            </a:r>
            <a:endParaRPr/>
          </a:p>
        </p:txBody>
      </p:sp>
      <p:cxnSp>
        <p:nvCxnSpPr>
          <p:cNvPr id="129" name="Google Shape;129;p26"/>
          <p:cNvCxnSpPr/>
          <p:nvPr/>
        </p:nvCxnSpPr>
        <p:spPr>
          <a:xfrm flipH="1">
            <a:off x="2369000" y="1703300"/>
            <a:ext cx="1692000" cy="85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0" name="Google Shape;130;p26"/>
          <p:cNvSpPr txBox="1"/>
          <p:nvPr>
            <p:ph idx="1" type="body"/>
          </p:nvPr>
        </p:nvSpPr>
        <p:spPr>
          <a:xfrm>
            <a:off x="959225" y="2815425"/>
            <a:ext cx="14232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positive</a:t>
            </a:r>
            <a:endParaRPr/>
          </a:p>
        </p:txBody>
      </p:sp>
      <p:sp>
        <p:nvSpPr>
          <p:cNvPr id="131" name="Google Shape;131;p26"/>
          <p:cNvSpPr txBox="1"/>
          <p:nvPr>
            <p:ph idx="1" type="body"/>
          </p:nvPr>
        </p:nvSpPr>
        <p:spPr>
          <a:xfrm rot="-1701317">
            <a:off x="1512200" y="1770499"/>
            <a:ext cx="2967548" cy="62900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Classifier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(or Predict Next word)</a:t>
            </a:r>
            <a:endParaRPr/>
          </a:p>
        </p:txBody>
      </p:sp>
      <p:cxnSp>
        <p:nvCxnSpPr>
          <p:cNvPr id="132" name="Google Shape;132;p26"/>
          <p:cNvCxnSpPr/>
          <p:nvPr/>
        </p:nvCxnSpPr>
        <p:spPr>
          <a:xfrm flipH="1">
            <a:off x="4262526" y="1790974"/>
            <a:ext cx="661200" cy="127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3" name="Google Shape;133;p26"/>
          <p:cNvSpPr txBox="1"/>
          <p:nvPr/>
        </p:nvSpPr>
        <p:spPr>
          <a:xfrm>
            <a:off x="3193675" y="3160050"/>
            <a:ext cx="215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mujhe yah philm pasand hai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cxnSp>
        <p:nvCxnSpPr>
          <p:cNvPr id="134" name="Google Shape;134;p26"/>
          <p:cNvCxnSpPr/>
          <p:nvPr/>
        </p:nvCxnSpPr>
        <p:spPr>
          <a:xfrm>
            <a:off x="5372100" y="1790975"/>
            <a:ext cx="1031100" cy="126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5" name="Google Shape;135;p26"/>
          <p:cNvSpPr txBox="1"/>
          <p:nvPr>
            <p:ph idx="1" type="body"/>
          </p:nvPr>
        </p:nvSpPr>
        <p:spPr>
          <a:xfrm rot="2700000">
            <a:off x="4947440" y="2094446"/>
            <a:ext cx="2178172" cy="628759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POS Tagging</a:t>
            </a:r>
            <a:endParaRPr/>
          </a:p>
        </p:txBody>
      </p:sp>
      <p:sp>
        <p:nvSpPr>
          <p:cNvPr id="136" name="Google Shape;136;p26"/>
          <p:cNvSpPr txBox="1"/>
          <p:nvPr/>
        </p:nvSpPr>
        <p:spPr>
          <a:xfrm>
            <a:off x="6230450" y="3158125"/>
            <a:ext cx="215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(PN, V, A, N)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 rot="-3678965">
            <a:off x="3396849" y="2045798"/>
            <a:ext cx="2166353" cy="62885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Translation</a:t>
            </a:r>
            <a:endParaRPr/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307050" y="4263225"/>
            <a:ext cx="7998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90000"/>
                </a:solidFill>
              </a:rPr>
              <a:t>Each task has different output type: part of the model (encoder) does not care about output type. Only decoder cares about output type!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152400" y="3120225"/>
            <a:ext cx="22917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90000"/>
                </a:solidFill>
              </a:rPr>
              <a:t>Classification: Fixed-length output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2731350" y="3697775"/>
            <a:ext cx="29103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90000"/>
                </a:solidFill>
              </a:rPr>
              <a:t>Variable-length output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5931750" y="3392975"/>
            <a:ext cx="29103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90000"/>
                </a:solidFill>
              </a:rPr>
              <a:t>Same-length output (aka segmentation in vision)</a:t>
            </a:r>
            <a:endParaRPr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Overview</a:t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2440650" y="986625"/>
            <a:ext cx="31959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(I, like, this, movie)</a:t>
            </a:r>
            <a:endParaRPr/>
          </a:p>
        </p:txBody>
      </p:sp>
      <p:cxnSp>
        <p:nvCxnSpPr>
          <p:cNvPr id="148" name="Google Shape;148;p27"/>
          <p:cNvCxnSpPr>
            <a:endCxn id="149" idx="0"/>
          </p:cNvCxnSpPr>
          <p:nvPr/>
        </p:nvCxnSpPr>
        <p:spPr>
          <a:xfrm flipH="1">
            <a:off x="2283750" y="1335775"/>
            <a:ext cx="885300" cy="33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" name="Google Shape;149;p27"/>
          <p:cNvSpPr/>
          <p:nvPr/>
        </p:nvSpPr>
        <p:spPr>
          <a:xfrm>
            <a:off x="2244450" y="1672075"/>
            <a:ext cx="78600" cy="6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p27"/>
          <p:cNvCxnSpPr/>
          <p:nvPr/>
        </p:nvCxnSpPr>
        <p:spPr>
          <a:xfrm flipH="1">
            <a:off x="3471600" y="1402975"/>
            <a:ext cx="33600" cy="26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" name="Google Shape;151;p27"/>
          <p:cNvSpPr/>
          <p:nvPr/>
        </p:nvSpPr>
        <p:spPr>
          <a:xfrm>
            <a:off x="3449100" y="1685375"/>
            <a:ext cx="78600" cy="6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27"/>
          <p:cNvCxnSpPr>
            <a:endCxn id="153" idx="0"/>
          </p:cNvCxnSpPr>
          <p:nvPr/>
        </p:nvCxnSpPr>
        <p:spPr>
          <a:xfrm>
            <a:off x="4038650" y="1403075"/>
            <a:ext cx="366300" cy="2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27"/>
          <p:cNvSpPr/>
          <p:nvPr/>
        </p:nvSpPr>
        <p:spPr>
          <a:xfrm>
            <a:off x="4365650" y="1685375"/>
            <a:ext cx="78600" cy="6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" name="Google Shape;154;p27"/>
          <p:cNvCxnSpPr>
            <a:endCxn id="155" idx="0"/>
          </p:cNvCxnSpPr>
          <p:nvPr/>
        </p:nvCxnSpPr>
        <p:spPr>
          <a:xfrm>
            <a:off x="4648125" y="1403075"/>
            <a:ext cx="877500" cy="2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Google Shape;155;p27"/>
          <p:cNvSpPr/>
          <p:nvPr/>
        </p:nvSpPr>
        <p:spPr>
          <a:xfrm>
            <a:off x="5486325" y="1685375"/>
            <a:ext cx="78600" cy="6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6514050" y="3585675"/>
            <a:ext cx="24048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Word Embeddings</a:t>
            </a:r>
            <a:endParaRPr/>
          </a:p>
        </p:txBody>
      </p:sp>
      <p:cxnSp>
        <p:nvCxnSpPr>
          <p:cNvPr id="157" name="Google Shape;157;p27"/>
          <p:cNvCxnSpPr>
            <a:stCxn id="149" idx="2"/>
          </p:cNvCxnSpPr>
          <p:nvPr/>
        </p:nvCxnSpPr>
        <p:spPr>
          <a:xfrm>
            <a:off x="2283750" y="2301175"/>
            <a:ext cx="0" cy="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27"/>
          <p:cNvSpPr/>
          <p:nvPr/>
        </p:nvSpPr>
        <p:spPr>
          <a:xfrm>
            <a:off x="2126850" y="2611075"/>
            <a:ext cx="313800" cy="31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154650" y="2510625"/>
            <a:ext cx="15420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Zero vector</a:t>
            </a:r>
            <a:endParaRPr/>
          </a:p>
        </p:txBody>
      </p:sp>
      <p:cxnSp>
        <p:nvCxnSpPr>
          <p:cNvPr id="160" name="Google Shape;160;p27"/>
          <p:cNvCxnSpPr/>
          <p:nvPr/>
        </p:nvCxnSpPr>
        <p:spPr>
          <a:xfrm>
            <a:off x="3484000" y="2314475"/>
            <a:ext cx="0" cy="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27"/>
          <p:cNvSpPr/>
          <p:nvPr/>
        </p:nvSpPr>
        <p:spPr>
          <a:xfrm>
            <a:off x="3327100" y="2624375"/>
            <a:ext cx="313800" cy="31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27"/>
          <p:cNvCxnSpPr/>
          <p:nvPr/>
        </p:nvCxnSpPr>
        <p:spPr>
          <a:xfrm>
            <a:off x="4423525" y="2314475"/>
            <a:ext cx="0" cy="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27"/>
          <p:cNvSpPr/>
          <p:nvPr/>
        </p:nvSpPr>
        <p:spPr>
          <a:xfrm>
            <a:off x="4266625" y="2624375"/>
            <a:ext cx="313800" cy="31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" name="Google Shape;164;p27"/>
          <p:cNvCxnSpPr>
            <a:stCxn id="155" idx="2"/>
          </p:cNvCxnSpPr>
          <p:nvPr/>
        </p:nvCxnSpPr>
        <p:spPr>
          <a:xfrm flipH="1">
            <a:off x="5495325" y="2314475"/>
            <a:ext cx="30300" cy="3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27"/>
          <p:cNvSpPr/>
          <p:nvPr/>
        </p:nvSpPr>
        <p:spPr>
          <a:xfrm>
            <a:off x="5319350" y="2624375"/>
            <a:ext cx="313800" cy="31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7"/>
          <p:cNvSpPr/>
          <p:nvPr/>
        </p:nvSpPr>
        <p:spPr>
          <a:xfrm>
            <a:off x="2844575" y="2577775"/>
            <a:ext cx="78600" cy="380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7"/>
          <p:cNvSpPr/>
          <p:nvPr/>
        </p:nvSpPr>
        <p:spPr>
          <a:xfrm>
            <a:off x="3911375" y="2577775"/>
            <a:ext cx="78600" cy="380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7"/>
          <p:cNvSpPr/>
          <p:nvPr/>
        </p:nvSpPr>
        <p:spPr>
          <a:xfrm>
            <a:off x="4901975" y="2577775"/>
            <a:ext cx="78600" cy="380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7"/>
          <p:cNvSpPr/>
          <p:nvPr/>
        </p:nvSpPr>
        <p:spPr>
          <a:xfrm>
            <a:off x="5968775" y="2577775"/>
            <a:ext cx="78600" cy="380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" name="Google Shape;170;p27"/>
          <p:cNvCxnSpPr>
            <a:stCxn id="158" idx="6"/>
            <a:endCxn id="166" idx="1"/>
          </p:cNvCxnSpPr>
          <p:nvPr/>
        </p:nvCxnSpPr>
        <p:spPr>
          <a:xfrm>
            <a:off x="2440650" y="2767975"/>
            <a:ext cx="40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27"/>
          <p:cNvCxnSpPr>
            <a:stCxn id="166" idx="3"/>
            <a:endCxn id="161" idx="2"/>
          </p:cNvCxnSpPr>
          <p:nvPr/>
        </p:nvCxnSpPr>
        <p:spPr>
          <a:xfrm>
            <a:off x="2923175" y="2767975"/>
            <a:ext cx="4038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27"/>
          <p:cNvCxnSpPr>
            <a:stCxn id="161" idx="6"/>
            <a:endCxn id="167" idx="1"/>
          </p:cNvCxnSpPr>
          <p:nvPr/>
        </p:nvCxnSpPr>
        <p:spPr>
          <a:xfrm flipH="1" rot="10800000">
            <a:off x="3640900" y="2768075"/>
            <a:ext cx="2706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27"/>
          <p:cNvCxnSpPr>
            <a:stCxn id="167" idx="3"/>
            <a:endCxn id="163" idx="2"/>
          </p:cNvCxnSpPr>
          <p:nvPr/>
        </p:nvCxnSpPr>
        <p:spPr>
          <a:xfrm>
            <a:off x="3989975" y="2767975"/>
            <a:ext cx="2766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27"/>
          <p:cNvCxnSpPr>
            <a:stCxn id="163" idx="6"/>
            <a:endCxn id="168" idx="1"/>
          </p:cNvCxnSpPr>
          <p:nvPr/>
        </p:nvCxnSpPr>
        <p:spPr>
          <a:xfrm flipH="1" rot="10800000">
            <a:off x="4580425" y="2768075"/>
            <a:ext cx="3216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27"/>
          <p:cNvCxnSpPr>
            <a:stCxn id="168" idx="3"/>
            <a:endCxn id="165" idx="2"/>
          </p:cNvCxnSpPr>
          <p:nvPr/>
        </p:nvCxnSpPr>
        <p:spPr>
          <a:xfrm>
            <a:off x="4980575" y="2767975"/>
            <a:ext cx="3387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27"/>
          <p:cNvCxnSpPr>
            <a:stCxn id="165" idx="6"/>
            <a:endCxn id="169" idx="1"/>
          </p:cNvCxnSpPr>
          <p:nvPr/>
        </p:nvCxnSpPr>
        <p:spPr>
          <a:xfrm flipH="1" rot="10800000">
            <a:off x="5633150" y="2768075"/>
            <a:ext cx="3357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27"/>
          <p:cNvSpPr/>
          <p:nvPr/>
        </p:nvSpPr>
        <p:spPr>
          <a:xfrm>
            <a:off x="6317850" y="3491925"/>
            <a:ext cx="78600" cy="6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/>
          <p:nvPr/>
        </p:nvSpPr>
        <p:spPr>
          <a:xfrm>
            <a:off x="6241650" y="4211275"/>
            <a:ext cx="313800" cy="31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6590250" y="4119075"/>
            <a:ext cx="24048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RNN Cell</a:t>
            </a:r>
            <a:endParaRPr/>
          </a:p>
        </p:txBody>
      </p:sp>
      <p:sp>
        <p:nvSpPr>
          <p:cNvPr id="180" name="Google Shape;180;p27"/>
          <p:cNvSpPr/>
          <p:nvPr/>
        </p:nvSpPr>
        <p:spPr>
          <a:xfrm>
            <a:off x="6349775" y="4711375"/>
            <a:ext cx="78600" cy="380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6514050" y="4652475"/>
            <a:ext cx="24048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State Vector</a:t>
            </a:r>
            <a:endParaRPr/>
          </a:p>
        </p:txBody>
      </p:sp>
      <p:sp>
        <p:nvSpPr>
          <p:cNvPr id="182" name="Google Shape;182;p27"/>
          <p:cNvSpPr/>
          <p:nvPr/>
        </p:nvSpPr>
        <p:spPr>
          <a:xfrm>
            <a:off x="6028775" y="3312225"/>
            <a:ext cx="2966400" cy="177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7"/>
          <p:cNvSpPr txBox="1"/>
          <p:nvPr>
            <p:ph type="title"/>
          </p:nvPr>
        </p:nvSpPr>
        <p:spPr>
          <a:xfrm>
            <a:off x="6381425" y="3021075"/>
            <a:ext cx="1041900" cy="380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Legend</a:t>
            </a:r>
            <a:endParaRPr b="1" sz="1800"/>
          </a:p>
        </p:txBody>
      </p:sp>
      <p:cxnSp>
        <p:nvCxnSpPr>
          <p:cNvPr id="184" name="Google Shape;184;p27"/>
          <p:cNvCxnSpPr/>
          <p:nvPr/>
        </p:nvCxnSpPr>
        <p:spPr>
          <a:xfrm>
            <a:off x="1738425" y="2761425"/>
            <a:ext cx="40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Overview</a:t>
            </a:r>
            <a:endParaRPr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2440650" y="986625"/>
            <a:ext cx="31959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(I, like, this, movie)</a:t>
            </a:r>
            <a:endParaRPr/>
          </a:p>
        </p:txBody>
      </p:sp>
      <p:cxnSp>
        <p:nvCxnSpPr>
          <p:cNvPr id="191" name="Google Shape;191;p28"/>
          <p:cNvCxnSpPr>
            <a:endCxn id="192" idx="0"/>
          </p:cNvCxnSpPr>
          <p:nvPr/>
        </p:nvCxnSpPr>
        <p:spPr>
          <a:xfrm flipH="1">
            <a:off x="2283750" y="1335775"/>
            <a:ext cx="885300" cy="33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28"/>
          <p:cNvSpPr/>
          <p:nvPr/>
        </p:nvSpPr>
        <p:spPr>
          <a:xfrm>
            <a:off x="2244450" y="1672075"/>
            <a:ext cx="78600" cy="6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" name="Google Shape;193;p28"/>
          <p:cNvCxnSpPr/>
          <p:nvPr/>
        </p:nvCxnSpPr>
        <p:spPr>
          <a:xfrm flipH="1">
            <a:off x="3471600" y="1402975"/>
            <a:ext cx="33600" cy="26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p28"/>
          <p:cNvSpPr/>
          <p:nvPr/>
        </p:nvSpPr>
        <p:spPr>
          <a:xfrm>
            <a:off x="3449100" y="1685375"/>
            <a:ext cx="78600" cy="6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5" name="Google Shape;195;p28"/>
          <p:cNvCxnSpPr>
            <a:endCxn id="196" idx="0"/>
          </p:cNvCxnSpPr>
          <p:nvPr/>
        </p:nvCxnSpPr>
        <p:spPr>
          <a:xfrm>
            <a:off x="4038650" y="1403075"/>
            <a:ext cx="366300" cy="2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28"/>
          <p:cNvSpPr/>
          <p:nvPr/>
        </p:nvSpPr>
        <p:spPr>
          <a:xfrm>
            <a:off x="4365650" y="1685375"/>
            <a:ext cx="78600" cy="6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" name="Google Shape;197;p28"/>
          <p:cNvCxnSpPr>
            <a:endCxn id="198" idx="0"/>
          </p:cNvCxnSpPr>
          <p:nvPr/>
        </p:nvCxnSpPr>
        <p:spPr>
          <a:xfrm>
            <a:off x="4648125" y="1403075"/>
            <a:ext cx="877500" cy="2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28"/>
          <p:cNvSpPr/>
          <p:nvPr/>
        </p:nvSpPr>
        <p:spPr>
          <a:xfrm>
            <a:off x="5486325" y="1685375"/>
            <a:ext cx="78600" cy="6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" name="Google Shape;199;p28"/>
          <p:cNvCxnSpPr>
            <a:stCxn id="192" idx="2"/>
          </p:cNvCxnSpPr>
          <p:nvPr/>
        </p:nvCxnSpPr>
        <p:spPr>
          <a:xfrm>
            <a:off x="2283750" y="2301175"/>
            <a:ext cx="0" cy="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p28"/>
          <p:cNvSpPr/>
          <p:nvPr/>
        </p:nvSpPr>
        <p:spPr>
          <a:xfrm>
            <a:off x="2126850" y="2611075"/>
            <a:ext cx="313800" cy="31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154650" y="2510625"/>
            <a:ext cx="15420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Zero vector</a:t>
            </a:r>
            <a:endParaRPr/>
          </a:p>
        </p:txBody>
      </p:sp>
      <p:cxnSp>
        <p:nvCxnSpPr>
          <p:cNvPr id="202" name="Google Shape;202;p28"/>
          <p:cNvCxnSpPr/>
          <p:nvPr/>
        </p:nvCxnSpPr>
        <p:spPr>
          <a:xfrm>
            <a:off x="3484000" y="2314475"/>
            <a:ext cx="0" cy="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28"/>
          <p:cNvSpPr/>
          <p:nvPr/>
        </p:nvSpPr>
        <p:spPr>
          <a:xfrm>
            <a:off x="3327100" y="2624375"/>
            <a:ext cx="313800" cy="31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4" name="Google Shape;204;p28"/>
          <p:cNvCxnSpPr/>
          <p:nvPr/>
        </p:nvCxnSpPr>
        <p:spPr>
          <a:xfrm>
            <a:off x="4423525" y="2314475"/>
            <a:ext cx="0" cy="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28"/>
          <p:cNvSpPr/>
          <p:nvPr/>
        </p:nvSpPr>
        <p:spPr>
          <a:xfrm>
            <a:off x="4266625" y="2624375"/>
            <a:ext cx="313800" cy="31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" name="Google Shape;206;p28"/>
          <p:cNvCxnSpPr>
            <a:stCxn id="198" idx="2"/>
          </p:cNvCxnSpPr>
          <p:nvPr/>
        </p:nvCxnSpPr>
        <p:spPr>
          <a:xfrm flipH="1">
            <a:off x="5495325" y="2314475"/>
            <a:ext cx="30300" cy="3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p28"/>
          <p:cNvSpPr/>
          <p:nvPr/>
        </p:nvSpPr>
        <p:spPr>
          <a:xfrm>
            <a:off x="5319350" y="2624375"/>
            <a:ext cx="313800" cy="31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8"/>
          <p:cNvSpPr/>
          <p:nvPr/>
        </p:nvSpPr>
        <p:spPr>
          <a:xfrm>
            <a:off x="2844575" y="2577775"/>
            <a:ext cx="78600" cy="380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8"/>
          <p:cNvSpPr/>
          <p:nvPr/>
        </p:nvSpPr>
        <p:spPr>
          <a:xfrm>
            <a:off x="3911375" y="2577775"/>
            <a:ext cx="78600" cy="380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8"/>
          <p:cNvSpPr/>
          <p:nvPr/>
        </p:nvSpPr>
        <p:spPr>
          <a:xfrm>
            <a:off x="4901975" y="2577775"/>
            <a:ext cx="78600" cy="380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8"/>
          <p:cNvSpPr/>
          <p:nvPr/>
        </p:nvSpPr>
        <p:spPr>
          <a:xfrm>
            <a:off x="5968775" y="2577775"/>
            <a:ext cx="78600" cy="380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2" name="Google Shape;212;p28"/>
          <p:cNvCxnSpPr>
            <a:stCxn id="200" idx="6"/>
            <a:endCxn id="208" idx="1"/>
          </p:cNvCxnSpPr>
          <p:nvPr/>
        </p:nvCxnSpPr>
        <p:spPr>
          <a:xfrm>
            <a:off x="2440650" y="2767975"/>
            <a:ext cx="40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28"/>
          <p:cNvCxnSpPr>
            <a:stCxn id="208" idx="3"/>
            <a:endCxn id="203" idx="2"/>
          </p:cNvCxnSpPr>
          <p:nvPr/>
        </p:nvCxnSpPr>
        <p:spPr>
          <a:xfrm>
            <a:off x="2923175" y="2767975"/>
            <a:ext cx="4038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28"/>
          <p:cNvCxnSpPr>
            <a:stCxn id="203" idx="6"/>
            <a:endCxn id="209" idx="1"/>
          </p:cNvCxnSpPr>
          <p:nvPr/>
        </p:nvCxnSpPr>
        <p:spPr>
          <a:xfrm flipH="1" rot="10800000">
            <a:off x="3640900" y="2768075"/>
            <a:ext cx="2706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28"/>
          <p:cNvCxnSpPr>
            <a:stCxn id="209" idx="3"/>
            <a:endCxn id="205" idx="2"/>
          </p:cNvCxnSpPr>
          <p:nvPr/>
        </p:nvCxnSpPr>
        <p:spPr>
          <a:xfrm>
            <a:off x="3989975" y="2767975"/>
            <a:ext cx="2766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28"/>
          <p:cNvCxnSpPr>
            <a:stCxn id="205" idx="6"/>
            <a:endCxn id="210" idx="1"/>
          </p:cNvCxnSpPr>
          <p:nvPr/>
        </p:nvCxnSpPr>
        <p:spPr>
          <a:xfrm flipH="1" rot="10800000">
            <a:off x="4580425" y="2768075"/>
            <a:ext cx="3216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28"/>
          <p:cNvCxnSpPr>
            <a:stCxn id="210" idx="3"/>
            <a:endCxn id="207" idx="2"/>
          </p:cNvCxnSpPr>
          <p:nvPr/>
        </p:nvCxnSpPr>
        <p:spPr>
          <a:xfrm>
            <a:off x="4980575" y="2767975"/>
            <a:ext cx="3387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28"/>
          <p:cNvCxnSpPr>
            <a:stCxn id="207" idx="6"/>
            <a:endCxn id="211" idx="1"/>
          </p:cNvCxnSpPr>
          <p:nvPr/>
        </p:nvCxnSpPr>
        <p:spPr>
          <a:xfrm flipH="1" rot="10800000">
            <a:off x="5633150" y="2768075"/>
            <a:ext cx="3357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28"/>
          <p:cNvCxnSpPr/>
          <p:nvPr/>
        </p:nvCxnSpPr>
        <p:spPr>
          <a:xfrm>
            <a:off x="1738425" y="2761425"/>
            <a:ext cx="40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28"/>
          <p:cNvSpPr/>
          <p:nvPr/>
        </p:nvSpPr>
        <p:spPr>
          <a:xfrm>
            <a:off x="6589050" y="1322300"/>
            <a:ext cx="616200" cy="16809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6884900" y="1901025"/>
            <a:ext cx="17997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Encoder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Overview</a:t>
            </a:r>
            <a:endParaRPr/>
          </a:p>
        </p:txBody>
      </p:sp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2440650" y="986625"/>
            <a:ext cx="31959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(I, like, this, movie)</a:t>
            </a:r>
            <a:endParaRPr/>
          </a:p>
        </p:txBody>
      </p:sp>
      <p:cxnSp>
        <p:nvCxnSpPr>
          <p:cNvPr id="228" name="Google Shape;228;p29"/>
          <p:cNvCxnSpPr>
            <a:endCxn id="229" idx="0"/>
          </p:cNvCxnSpPr>
          <p:nvPr/>
        </p:nvCxnSpPr>
        <p:spPr>
          <a:xfrm flipH="1">
            <a:off x="2283750" y="1335775"/>
            <a:ext cx="885300" cy="33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p29"/>
          <p:cNvSpPr/>
          <p:nvPr/>
        </p:nvSpPr>
        <p:spPr>
          <a:xfrm>
            <a:off x="2244450" y="1672075"/>
            <a:ext cx="78600" cy="6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" name="Google Shape;230;p29"/>
          <p:cNvCxnSpPr/>
          <p:nvPr/>
        </p:nvCxnSpPr>
        <p:spPr>
          <a:xfrm flipH="1">
            <a:off x="3471600" y="1402975"/>
            <a:ext cx="33600" cy="26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29"/>
          <p:cNvSpPr/>
          <p:nvPr/>
        </p:nvSpPr>
        <p:spPr>
          <a:xfrm>
            <a:off x="3449100" y="1685375"/>
            <a:ext cx="78600" cy="6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2" name="Google Shape;232;p29"/>
          <p:cNvCxnSpPr>
            <a:endCxn id="233" idx="0"/>
          </p:cNvCxnSpPr>
          <p:nvPr/>
        </p:nvCxnSpPr>
        <p:spPr>
          <a:xfrm>
            <a:off x="4038650" y="1403075"/>
            <a:ext cx="366300" cy="2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29"/>
          <p:cNvSpPr/>
          <p:nvPr/>
        </p:nvSpPr>
        <p:spPr>
          <a:xfrm>
            <a:off x="4365650" y="1685375"/>
            <a:ext cx="78600" cy="6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" name="Google Shape;234;p29"/>
          <p:cNvCxnSpPr>
            <a:endCxn id="235" idx="0"/>
          </p:cNvCxnSpPr>
          <p:nvPr/>
        </p:nvCxnSpPr>
        <p:spPr>
          <a:xfrm>
            <a:off x="4648125" y="1403075"/>
            <a:ext cx="877500" cy="2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29"/>
          <p:cNvSpPr/>
          <p:nvPr/>
        </p:nvSpPr>
        <p:spPr>
          <a:xfrm>
            <a:off x="5486325" y="1685375"/>
            <a:ext cx="78600" cy="6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6" name="Google Shape;236;p29"/>
          <p:cNvCxnSpPr>
            <a:stCxn id="229" idx="2"/>
          </p:cNvCxnSpPr>
          <p:nvPr/>
        </p:nvCxnSpPr>
        <p:spPr>
          <a:xfrm>
            <a:off x="2283750" y="2301175"/>
            <a:ext cx="0" cy="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" name="Google Shape;237;p29"/>
          <p:cNvSpPr/>
          <p:nvPr/>
        </p:nvSpPr>
        <p:spPr>
          <a:xfrm>
            <a:off x="2126850" y="2611075"/>
            <a:ext cx="313800" cy="31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9"/>
          <p:cNvSpPr txBox="1"/>
          <p:nvPr>
            <p:ph idx="1" type="body"/>
          </p:nvPr>
        </p:nvSpPr>
        <p:spPr>
          <a:xfrm>
            <a:off x="154650" y="2510625"/>
            <a:ext cx="15420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Zero vector</a:t>
            </a:r>
            <a:endParaRPr/>
          </a:p>
        </p:txBody>
      </p:sp>
      <p:cxnSp>
        <p:nvCxnSpPr>
          <p:cNvPr id="239" name="Google Shape;239;p29"/>
          <p:cNvCxnSpPr/>
          <p:nvPr/>
        </p:nvCxnSpPr>
        <p:spPr>
          <a:xfrm>
            <a:off x="3484000" y="2314475"/>
            <a:ext cx="0" cy="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29"/>
          <p:cNvSpPr/>
          <p:nvPr/>
        </p:nvSpPr>
        <p:spPr>
          <a:xfrm>
            <a:off x="3327100" y="2624375"/>
            <a:ext cx="313800" cy="31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" name="Google Shape;241;p29"/>
          <p:cNvCxnSpPr/>
          <p:nvPr/>
        </p:nvCxnSpPr>
        <p:spPr>
          <a:xfrm>
            <a:off x="4423525" y="2314475"/>
            <a:ext cx="0" cy="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p29"/>
          <p:cNvSpPr/>
          <p:nvPr/>
        </p:nvSpPr>
        <p:spPr>
          <a:xfrm>
            <a:off x="4266625" y="2624375"/>
            <a:ext cx="313800" cy="31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3" name="Google Shape;243;p29"/>
          <p:cNvCxnSpPr>
            <a:stCxn id="235" idx="2"/>
          </p:cNvCxnSpPr>
          <p:nvPr/>
        </p:nvCxnSpPr>
        <p:spPr>
          <a:xfrm flipH="1">
            <a:off x="5495325" y="2314475"/>
            <a:ext cx="30300" cy="3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" name="Google Shape;244;p29"/>
          <p:cNvSpPr/>
          <p:nvPr/>
        </p:nvSpPr>
        <p:spPr>
          <a:xfrm>
            <a:off x="5319350" y="2624375"/>
            <a:ext cx="313800" cy="31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/>
          <p:nvPr/>
        </p:nvSpPr>
        <p:spPr>
          <a:xfrm>
            <a:off x="2844575" y="2577775"/>
            <a:ext cx="78600" cy="380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3911375" y="2577775"/>
            <a:ext cx="78600" cy="380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9"/>
          <p:cNvSpPr/>
          <p:nvPr/>
        </p:nvSpPr>
        <p:spPr>
          <a:xfrm>
            <a:off x="4901975" y="2577775"/>
            <a:ext cx="78600" cy="380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9"/>
          <p:cNvSpPr/>
          <p:nvPr/>
        </p:nvSpPr>
        <p:spPr>
          <a:xfrm>
            <a:off x="5968775" y="2577775"/>
            <a:ext cx="78600" cy="380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" name="Google Shape;249;p29"/>
          <p:cNvCxnSpPr>
            <a:stCxn id="237" idx="6"/>
            <a:endCxn id="245" idx="1"/>
          </p:cNvCxnSpPr>
          <p:nvPr/>
        </p:nvCxnSpPr>
        <p:spPr>
          <a:xfrm>
            <a:off x="2440650" y="2767975"/>
            <a:ext cx="40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29"/>
          <p:cNvCxnSpPr>
            <a:stCxn id="245" idx="3"/>
            <a:endCxn id="240" idx="2"/>
          </p:cNvCxnSpPr>
          <p:nvPr/>
        </p:nvCxnSpPr>
        <p:spPr>
          <a:xfrm>
            <a:off x="2923175" y="2767975"/>
            <a:ext cx="4038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29"/>
          <p:cNvCxnSpPr>
            <a:stCxn id="240" idx="6"/>
            <a:endCxn id="246" idx="1"/>
          </p:cNvCxnSpPr>
          <p:nvPr/>
        </p:nvCxnSpPr>
        <p:spPr>
          <a:xfrm flipH="1" rot="10800000">
            <a:off x="3640900" y="2768075"/>
            <a:ext cx="2706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29"/>
          <p:cNvCxnSpPr>
            <a:stCxn id="246" idx="3"/>
            <a:endCxn id="242" idx="2"/>
          </p:cNvCxnSpPr>
          <p:nvPr/>
        </p:nvCxnSpPr>
        <p:spPr>
          <a:xfrm>
            <a:off x="3989975" y="2767975"/>
            <a:ext cx="2766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29"/>
          <p:cNvCxnSpPr>
            <a:stCxn id="242" idx="6"/>
            <a:endCxn id="247" idx="1"/>
          </p:cNvCxnSpPr>
          <p:nvPr/>
        </p:nvCxnSpPr>
        <p:spPr>
          <a:xfrm flipH="1" rot="10800000">
            <a:off x="4580425" y="2768075"/>
            <a:ext cx="3216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" name="Google Shape;254;p29"/>
          <p:cNvCxnSpPr>
            <a:stCxn id="247" idx="3"/>
            <a:endCxn id="244" idx="2"/>
          </p:cNvCxnSpPr>
          <p:nvPr/>
        </p:nvCxnSpPr>
        <p:spPr>
          <a:xfrm>
            <a:off x="4980575" y="2767975"/>
            <a:ext cx="3387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Google Shape;255;p29"/>
          <p:cNvCxnSpPr>
            <a:stCxn id="244" idx="6"/>
            <a:endCxn id="248" idx="1"/>
          </p:cNvCxnSpPr>
          <p:nvPr/>
        </p:nvCxnSpPr>
        <p:spPr>
          <a:xfrm flipH="1" rot="10800000">
            <a:off x="5633150" y="2768075"/>
            <a:ext cx="3357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29"/>
          <p:cNvCxnSpPr/>
          <p:nvPr/>
        </p:nvCxnSpPr>
        <p:spPr>
          <a:xfrm>
            <a:off x="1738425" y="2761425"/>
            <a:ext cx="40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7" name="Google Shape;257;p29"/>
          <p:cNvSpPr/>
          <p:nvPr/>
        </p:nvSpPr>
        <p:spPr>
          <a:xfrm>
            <a:off x="6589050" y="1322300"/>
            <a:ext cx="616200" cy="16809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9"/>
          <p:cNvSpPr txBox="1"/>
          <p:nvPr>
            <p:ph idx="1" type="body"/>
          </p:nvPr>
        </p:nvSpPr>
        <p:spPr>
          <a:xfrm>
            <a:off x="6884900" y="1901025"/>
            <a:ext cx="17997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Encoder</a:t>
            </a:r>
            <a:endParaRPr/>
          </a:p>
        </p:txBody>
      </p:sp>
      <p:cxnSp>
        <p:nvCxnSpPr>
          <p:cNvPr id="259" name="Google Shape;259;p29"/>
          <p:cNvCxnSpPr>
            <a:endCxn id="260" idx="0"/>
          </p:cNvCxnSpPr>
          <p:nvPr/>
        </p:nvCxnSpPr>
        <p:spPr>
          <a:xfrm>
            <a:off x="6008075" y="2805875"/>
            <a:ext cx="84900" cy="7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29"/>
          <p:cNvSpPr/>
          <p:nvPr/>
        </p:nvSpPr>
        <p:spPr>
          <a:xfrm>
            <a:off x="4980575" y="3536375"/>
            <a:ext cx="2224800" cy="68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Decoder</a:t>
            </a:r>
            <a:endParaRPr/>
          </a:p>
        </p:txBody>
      </p:sp>
      <p:cxnSp>
        <p:nvCxnSpPr>
          <p:cNvPr id="261" name="Google Shape;261;p29"/>
          <p:cNvCxnSpPr>
            <a:stCxn id="260" idx="3"/>
          </p:cNvCxnSpPr>
          <p:nvPr/>
        </p:nvCxnSpPr>
        <p:spPr>
          <a:xfrm>
            <a:off x="7205375" y="3878075"/>
            <a:ext cx="4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Google Shape;262;p29"/>
          <p:cNvSpPr txBox="1"/>
          <p:nvPr>
            <p:ph idx="1" type="body"/>
          </p:nvPr>
        </p:nvSpPr>
        <p:spPr>
          <a:xfrm>
            <a:off x="7429500" y="3637775"/>
            <a:ext cx="14232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positive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